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8288000" cy="10287000"/>
  <p:notesSz cx="6858000" cy="9144000"/>
  <p:embeddedFontLst>
    <p:embeddedFont>
      <p:font typeface="DM Sans" pitchFamily="2" charset="0"/>
      <p:regular r:id="rId39"/>
    </p:embeddedFont>
    <p:embeddedFont>
      <p:font typeface="DM Sans Bold" panose="020B0604020202020204" charset="0"/>
      <p:regular r:id="rId40"/>
    </p:embeddedFont>
    <p:embeddedFont>
      <p:font typeface="DM Sans Italics" panose="020B0604020202020204" charset="0"/>
      <p:regular r:id="rId41"/>
    </p:embeddedFont>
    <p:embeddedFont>
      <p:font typeface="Now Bold" panose="020B0604020202020204" charset="0"/>
      <p:regular r:id="rId42"/>
    </p:embeddedFont>
    <p:embeddedFont>
      <p:font typeface="Saira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89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9.svg"/></Relationships>
</file>

<file path=ppt/slides/_rels/slide3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3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6.sv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7.png"/><Relationship Id="rId9" Type="http://schemas.openxmlformats.org/officeDocument/2006/relationships/image" Target="../media/image51.png"/></Relationships>
</file>

<file path=ppt/slides/_rels/slide36.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9.svg"/><Relationship Id="rId7" Type="http://schemas.openxmlformats.org/officeDocument/2006/relationships/image" Target="../media/image5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56.svg"/><Relationship Id="rId4" Type="http://schemas.openxmlformats.org/officeDocument/2006/relationships/image" Target="../media/image31.jpeg"/><Relationship Id="rId9" Type="http://schemas.openxmlformats.org/officeDocument/2006/relationships/image" Target="../media/image55.png"/></Relationships>
</file>

<file path=ppt/slides/_rels/slide37.xml.rels><?xml version="1.0" encoding="UTF-8" standalone="yes"?>
<Relationships xmlns="http://schemas.openxmlformats.org/package/2006/relationships"><Relationship Id="rId26" Type="http://schemas.openxmlformats.org/officeDocument/2006/relationships/image" Target="../media/image81.png"/><Relationship Id="rId21" Type="http://schemas.openxmlformats.org/officeDocument/2006/relationships/image" Target="../media/image76.svg"/><Relationship Id="rId42" Type="http://schemas.openxmlformats.org/officeDocument/2006/relationships/image" Target="../media/image97.png"/><Relationship Id="rId47" Type="http://schemas.openxmlformats.org/officeDocument/2006/relationships/image" Target="../media/image102.svg"/><Relationship Id="rId63" Type="http://schemas.openxmlformats.org/officeDocument/2006/relationships/image" Target="../media/image118.svg"/><Relationship Id="rId68" Type="http://schemas.openxmlformats.org/officeDocument/2006/relationships/image" Target="../media/image123.png"/><Relationship Id="rId84" Type="http://schemas.openxmlformats.org/officeDocument/2006/relationships/image" Target="../media/image139.png"/><Relationship Id="rId89" Type="http://schemas.openxmlformats.org/officeDocument/2006/relationships/image" Target="../media/image144.svg"/><Relationship Id="rId16" Type="http://schemas.openxmlformats.org/officeDocument/2006/relationships/image" Target="../media/image71.png"/><Relationship Id="rId11" Type="http://schemas.openxmlformats.org/officeDocument/2006/relationships/image" Target="../media/image66.svg"/><Relationship Id="rId32" Type="http://schemas.openxmlformats.org/officeDocument/2006/relationships/image" Target="../media/image87.png"/><Relationship Id="rId37" Type="http://schemas.openxmlformats.org/officeDocument/2006/relationships/image" Target="../media/image92.svg"/><Relationship Id="rId53" Type="http://schemas.openxmlformats.org/officeDocument/2006/relationships/image" Target="../media/image108.svg"/><Relationship Id="rId58" Type="http://schemas.openxmlformats.org/officeDocument/2006/relationships/image" Target="../media/image113.png"/><Relationship Id="rId74" Type="http://schemas.openxmlformats.org/officeDocument/2006/relationships/image" Target="../media/image129.png"/><Relationship Id="rId79" Type="http://schemas.openxmlformats.org/officeDocument/2006/relationships/image" Target="../media/image134.svg"/><Relationship Id="rId5" Type="http://schemas.openxmlformats.org/officeDocument/2006/relationships/image" Target="../media/image60.svg"/><Relationship Id="rId90" Type="http://schemas.openxmlformats.org/officeDocument/2006/relationships/image" Target="../media/image145.png"/><Relationship Id="rId95" Type="http://schemas.openxmlformats.org/officeDocument/2006/relationships/image" Target="../media/image150.svg"/><Relationship Id="rId22" Type="http://schemas.openxmlformats.org/officeDocument/2006/relationships/image" Target="../media/image77.png"/><Relationship Id="rId27" Type="http://schemas.openxmlformats.org/officeDocument/2006/relationships/image" Target="../media/image82.svg"/><Relationship Id="rId43" Type="http://schemas.openxmlformats.org/officeDocument/2006/relationships/image" Target="../media/image98.svg"/><Relationship Id="rId48" Type="http://schemas.openxmlformats.org/officeDocument/2006/relationships/image" Target="../media/image103.png"/><Relationship Id="rId64" Type="http://schemas.openxmlformats.org/officeDocument/2006/relationships/image" Target="../media/image119.png"/><Relationship Id="rId69" Type="http://schemas.openxmlformats.org/officeDocument/2006/relationships/image" Target="../media/image124.svg"/><Relationship Id="rId80" Type="http://schemas.openxmlformats.org/officeDocument/2006/relationships/image" Target="../media/image135.png"/><Relationship Id="rId85" Type="http://schemas.openxmlformats.org/officeDocument/2006/relationships/image" Target="../media/image140.svg"/><Relationship Id="rId3" Type="http://schemas.openxmlformats.org/officeDocument/2006/relationships/image" Target="../media/image58.svg"/><Relationship Id="rId12" Type="http://schemas.openxmlformats.org/officeDocument/2006/relationships/image" Target="../media/image67.png"/><Relationship Id="rId17" Type="http://schemas.openxmlformats.org/officeDocument/2006/relationships/image" Target="../media/image72.svg"/><Relationship Id="rId25" Type="http://schemas.openxmlformats.org/officeDocument/2006/relationships/image" Target="../media/image80.svg"/><Relationship Id="rId33" Type="http://schemas.openxmlformats.org/officeDocument/2006/relationships/image" Target="../media/image88.svg"/><Relationship Id="rId38" Type="http://schemas.openxmlformats.org/officeDocument/2006/relationships/image" Target="../media/image93.png"/><Relationship Id="rId46" Type="http://schemas.openxmlformats.org/officeDocument/2006/relationships/image" Target="../media/image101.png"/><Relationship Id="rId59" Type="http://schemas.openxmlformats.org/officeDocument/2006/relationships/image" Target="../media/image114.svg"/><Relationship Id="rId67" Type="http://schemas.openxmlformats.org/officeDocument/2006/relationships/image" Target="../media/image122.svg"/><Relationship Id="rId20" Type="http://schemas.openxmlformats.org/officeDocument/2006/relationships/image" Target="../media/image75.png"/><Relationship Id="rId41" Type="http://schemas.openxmlformats.org/officeDocument/2006/relationships/image" Target="../media/image96.svg"/><Relationship Id="rId54" Type="http://schemas.openxmlformats.org/officeDocument/2006/relationships/image" Target="../media/image109.png"/><Relationship Id="rId62" Type="http://schemas.openxmlformats.org/officeDocument/2006/relationships/image" Target="../media/image117.png"/><Relationship Id="rId70" Type="http://schemas.openxmlformats.org/officeDocument/2006/relationships/image" Target="../media/image125.png"/><Relationship Id="rId75" Type="http://schemas.openxmlformats.org/officeDocument/2006/relationships/image" Target="../media/image130.svg"/><Relationship Id="rId83" Type="http://schemas.openxmlformats.org/officeDocument/2006/relationships/image" Target="../media/image138.svg"/><Relationship Id="rId88" Type="http://schemas.openxmlformats.org/officeDocument/2006/relationships/image" Target="../media/image143.png"/><Relationship Id="rId91" Type="http://schemas.openxmlformats.org/officeDocument/2006/relationships/image" Target="../media/image146.svg"/><Relationship Id="rId96"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61.png"/><Relationship Id="rId15" Type="http://schemas.openxmlformats.org/officeDocument/2006/relationships/image" Target="../media/image70.svg"/><Relationship Id="rId23" Type="http://schemas.openxmlformats.org/officeDocument/2006/relationships/image" Target="../media/image78.svg"/><Relationship Id="rId28" Type="http://schemas.openxmlformats.org/officeDocument/2006/relationships/image" Target="../media/image83.png"/><Relationship Id="rId36" Type="http://schemas.openxmlformats.org/officeDocument/2006/relationships/image" Target="../media/image91.png"/><Relationship Id="rId49" Type="http://schemas.openxmlformats.org/officeDocument/2006/relationships/image" Target="../media/image104.svg"/><Relationship Id="rId57" Type="http://schemas.openxmlformats.org/officeDocument/2006/relationships/image" Target="../media/image112.svg"/><Relationship Id="rId10" Type="http://schemas.openxmlformats.org/officeDocument/2006/relationships/image" Target="../media/image65.png"/><Relationship Id="rId31" Type="http://schemas.openxmlformats.org/officeDocument/2006/relationships/image" Target="../media/image86.svg"/><Relationship Id="rId44" Type="http://schemas.openxmlformats.org/officeDocument/2006/relationships/image" Target="../media/image99.png"/><Relationship Id="rId52" Type="http://schemas.openxmlformats.org/officeDocument/2006/relationships/image" Target="../media/image107.png"/><Relationship Id="rId60" Type="http://schemas.openxmlformats.org/officeDocument/2006/relationships/image" Target="../media/image115.png"/><Relationship Id="rId65" Type="http://schemas.openxmlformats.org/officeDocument/2006/relationships/image" Target="../media/image120.svg"/><Relationship Id="rId73" Type="http://schemas.openxmlformats.org/officeDocument/2006/relationships/image" Target="../media/image128.svg"/><Relationship Id="rId78" Type="http://schemas.openxmlformats.org/officeDocument/2006/relationships/image" Target="../media/image133.png"/><Relationship Id="rId81" Type="http://schemas.openxmlformats.org/officeDocument/2006/relationships/image" Target="../media/image136.svg"/><Relationship Id="rId86" Type="http://schemas.openxmlformats.org/officeDocument/2006/relationships/image" Target="../media/image141.png"/><Relationship Id="rId94" Type="http://schemas.openxmlformats.org/officeDocument/2006/relationships/image" Target="../media/image149.png"/><Relationship Id="rId4" Type="http://schemas.openxmlformats.org/officeDocument/2006/relationships/image" Target="../media/image59.png"/><Relationship Id="rId9" Type="http://schemas.openxmlformats.org/officeDocument/2006/relationships/image" Target="../media/image64.svg"/><Relationship Id="rId13" Type="http://schemas.openxmlformats.org/officeDocument/2006/relationships/image" Target="../media/image68.svg"/><Relationship Id="rId18" Type="http://schemas.openxmlformats.org/officeDocument/2006/relationships/image" Target="../media/image73.png"/><Relationship Id="rId39" Type="http://schemas.openxmlformats.org/officeDocument/2006/relationships/image" Target="../media/image94.svg"/><Relationship Id="rId34" Type="http://schemas.openxmlformats.org/officeDocument/2006/relationships/image" Target="../media/image89.png"/><Relationship Id="rId50" Type="http://schemas.openxmlformats.org/officeDocument/2006/relationships/image" Target="../media/image105.png"/><Relationship Id="rId55" Type="http://schemas.openxmlformats.org/officeDocument/2006/relationships/image" Target="../media/image110.svg"/><Relationship Id="rId76" Type="http://schemas.openxmlformats.org/officeDocument/2006/relationships/image" Target="../media/image131.png"/><Relationship Id="rId97" Type="http://schemas.openxmlformats.org/officeDocument/2006/relationships/image" Target="../media/image152.svg"/><Relationship Id="rId7" Type="http://schemas.openxmlformats.org/officeDocument/2006/relationships/image" Target="../media/image62.svg"/><Relationship Id="rId71" Type="http://schemas.openxmlformats.org/officeDocument/2006/relationships/image" Target="../media/image126.svg"/><Relationship Id="rId92" Type="http://schemas.openxmlformats.org/officeDocument/2006/relationships/image" Target="../media/image147.png"/><Relationship Id="rId2" Type="http://schemas.openxmlformats.org/officeDocument/2006/relationships/image" Target="../media/image57.png"/><Relationship Id="rId29" Type="http://schemas.openxmlformats.org/officeDocument/2006/relationships/image" Target="../media/image84.svg"/><Relationship Id="rId24" Type="http://schemas.openxmlformats.org/officeDocument/2006/relationships/image" Target="../media/image79.png"/><Relationship Id="rId40" Type="http://schemas.openxmlformats.org/officeDocument/2006/relationships/image" Target="../media/image95.png"/><Relationship Id="rId45" Type="http://schemas.openxmlformats.org/officeDocument/2006/relationships/image" Target="../media/image100.svg"/><Relationship Id="rId66" Type="http://schemas.openxmlformats.org/officeDocument/2006/relationships/image" Target="../media/image121.png"/><Relationship Id="rId87" Type="http://schemas.openxmlformats.org/officeDocument/2006/relationships/image" Target="../media/image142.svg"/><Relationship Id="rId61" Type="http://schemas.openxmlformats.org/officeDocument/2006/relationships/image" Target="../media/image116.svg"/><Relationship Id="rId82" Type="http://schemas.openxmlformats.org/officeDocument/2006/relationships/image" Target="../media/image137.png"/><Relationship Id="rId19" Type="http://schemas.openxmlformats.org/officeDocument/2006/relationships/image" Target="../media/image74.svg"/><Relationship Id="rId14" Type="http://schemas.openxmlformats.org/officeDocument/2006/relationships/image" Target="../media/image69.png"/><Relationship Id="rId30" Type="http://schemas.openxmlformats.org/officeDocument/2006/relationships/image" Target="../media/image85.png"/><Relationship Id="rId35" Type="http://schemas.openxmlformats.org/officeDocument/2006/relationships/image" Target="../media/image90.svg"/><Relationship Id="rId56" Type="http://schemas.openxmlformats.org/officeDocument/2006/relationships/image" Target="../media/image111.png"/><Relationship Id="rId77" Type="http://schemas.openxmlformats.org/officeDocument/2006/relationships/image" Target="../media/image132.svg"/><Relationship Id="rId8" Type="http://schemas.openxmlformats.org/officeDocument/2006/relationships/image" Target="../media/image63.png"/><Relationship Id="rId51" Type="http://schemas.openxmlformats.org/officeDocument/2006/relationships/image" Target="../media/image106.svg"/><Relationship Id="rId72" Type="http://schemas.openxmlformats.org/officeDocument/2006/relationships/image" Target="../media/image127.png"/><Relationship Id="rId93" Type="http://schemas.openxmlformats.org/officeDocument/2006/relationships/image" Target="../media/image148.sv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US"/>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3066294" y="7036704"/>
            <a:ext cx="7913921" cy="927691"/>
          </a:xfrm>
          <a:prstGeom prst="rect">
            <a:avLst/>
          </a:prstGeom>
        </p:spPr>
        <p:txBody>
          <a:bodyPr lIns="0" tIns="0" rIns="0" bIns="0" rtlCol="0" anchor="t">
            <a:spAutoFit/>
          </a:bodyPr>
          <a:lstStyle/>
          <a:p>
            <a:pPr algn="l">
              <a:lnSpc>
                <a:spcPts val="3727"/>
              </a:lnSpc>
            </a:pPr>
            <a:r>
              <a:rPr lang="en-US" sz="3030" dirty="0">
                <a:solidFill>
                  <a:srgbClr val="56AEFF"/>
                </a:solidFill>
                <a:latin typeface="DM Sans Italics"/>
                <a:ea typeface="DM Sans Italics"/>
                <a:cs typeface="DM Sans Italics"/>
                <a:sym typeface="DM Sans Italics"/>
              </a:rPr>
              <a:t>Presented by: Group 4</a:t>
            </a:r>
          </a:p>
          <a:p>
            <a:pPr marL="0" lvl="0" indent="0" algn="l">
              <a:lnSpc>
                <a:spcPts val="3727"/>
              </a:lnSpc>
              <a:spcBef>
                <a:spcPct val="0"/>
              </a:spcBef>
            </a:pPr>
            <a:r>
              <a:rPr lang="en-US" sz="3030" dirty="0">
                <a:solidFill>
                  <a:srgbClr val="56AEFF"/>
                </a:solidFill>
                <a:latin typeface="DM Sans Italics"/>
                <a:ea typeface="DM Sans Italics"/>
                <a:cs typeface="DM Sans Italics"/>
                <a:sym typeface="DM Sans Italics"/>
              </a:rPr>
              <a:t>Lecture: </a:t>
            </a:r>
            <a:r>
              <a:rPr lang="en-US" sz="3030" dirty="0" err="1">
                <a:solidFill>
                  <a:srgbClr val="56AEFF"/>
                </a:solidFill>
                <a:latin typeface="DM Sans Italics"/>
                <a:ea typeface="DM Sans Italics"/>
                <a:cs typeface="DM Sans Italics"/>
                <a:sym typeface="DM Sans Italics"/>
              </a:rPr>
              <a:t>ThS</a:t>
            </a:r>
            <a:r>
              <a:rPr lang="en-US" sz="3030" dirty="0">
                <a:solidFill>
                  <a:srgbClr val="56AEFF"/>
                </a:solidFill>
                <a:latin typeface="DM Sans Italics"/>
                <a:ea typeface="DM Sans Italics"/>
                <a:cs typeface="DM Sans Italics"/>
                <a:sym typeface="DM Sans Italics"/>
              </a:rPr>
              <a:t>. </a:t>
            </a:r>
            <a:r>
              <a:rPr lang="en-US" sz="3030" dirty="0" err="1">
                <a:solidFill>
                  <a:srgbClr val="56AEFF"/>
                </a:solidFill>
                <a:latin typeface="DM Sans Italics"/>
                <a:ea typeface="DM Sans Italics"/>
                <a:cs typeface="DM Sans Italics"/>
                <a:sym typeface="DM Sans Italics"/>
              </a:rPr>
              <a:t>Trịnh</a:t>
            </a:r>
            <a:r>
              <a:rPr lang="en-US" sz="3030" dirty="0">
                <a:solidFill>
                  <a:srgbClr val="56AEFF"/>
                </a:solidFill>
                <a:latin typeface="DM Sans Italics"/>
                <a:ea typeface="DM Sans Italics"/>
                <a:cs typeface="DM Sans Italics"/>
                <a:sym typeface="DM Sans Italics"/>
              </a:rPr>
              <a:t> Huy </a:t>
            </a:r>
            <a:r>
              <a:rPr lang="en-US" sz="3030" dirty="0" err="1">
                <a:solidFill>
                  <a:srgbClr val="56AEFF"/>
                </a:solidFill>
                <a:latin typeface="DM Sans Italics"/>
                <a:ea typeface="DM Sans Italics"/>
                <a:cs typeface="DM Sans Italics"/>
                <a:sym typeface="DM Sans Italics"/>
              </a:rPr>
              <a:t>Hiệp</a:t>
            </a:r>
            <a:endParaRPr lang="en-US" sz="3030" dirty="0">
              <a:solidFill>
                <a:srgbClr val="56AEFF"/>
              </a:solidFill>
              <a:latin typeface="DM Sans Italics"/>
              <a:ea typeface="DM Sans Italics"/>
              <a:cs typeface="DM Sans Italics"/>
              <a:sym typeface="DM Sans Italics"/>
            </a:endParaRPr>
          </a:p>
        </p:txBody>
      </p:sp>
      <p:sp>
        <p:nvSpPr>
          <p:cNvPr id="7" name="TextBox 7"/>
          <p:cNvSpPr txBox="1"/>
          <p:nvPr/>
        </p:nvSpPr>
        <p:spPr>
          <a:xfrm>
            <a:off x="3066294" y="3585171"/>
            <a:ext cx="10959085" cy="1739697"/>
          </a:xfrm>
          <a:prstGeom prst="rect">
            <a:avLst/>
          </a:prstGeom>
        </p:spPr>
        <p:txBody>
          <a:bodyPr lIns="0" tIns="0" rIns="0" bIns="0" rtlCol="0" anchor="t">
            <a:spAutoFit/>
          </a:bodyPr>
          <a:lstStyle/>
          <a:p>
            <a:pPr algn="l">
              <a:lnSpc>
                <a:spcPts val="13568"/>
              </a:lnSpc>
            </a:pPr>
            <a:r>
              <a:rPr lang="en-US" sz="11306">
                <a:solidFill>
                  <a:srgbClr val="FFFBFB"/>
                </a:solidFill>
                <a:latin typeface="Now Bold"/>
                <a:ea typeface="Now Bold"/>
                <a:cs typeface="Now Bold"/>
                <a:sym typeface="Now Bold"/>
              </a:rPr>
              <a:t>SWR302</a:t>
            </a:r>
          </a:p>
        </p:txBody>
      </p:sp>
      <p:sp>
        <p:nvSpPr>
          <p:cNvPr id="8" name="Freeform 8"/>
          <p:cNvSpPr/>
          <p:nvPr/>
        </p:nvSpPr>
        <p:spPr>
          <a:xfrm>
            <a:off x="1573748" y="1146060"/>
            <a:ext cx="846187" cy="981086"/>
          </a:xfrm>
          <a:custGeom>
            <a:avLst/>
            <a:gdLst/>
            <a:ahLst/>
            <a:cxnLst/>
            <a:rect l="l" t="t" r="r" b="b"/>
            <a:pathLst>
              <a:path w="846187" h="981086">
                <a:moveTo>
                  <a:pt x="0" y="0"/>
                </a:moveTo>
                <a:lnTo>
                  <a:pt x="846186" y="0"/>
                </a:lnTo>
                <a:lnTo>
                  <a:pt x="846186" y="981086"/>
                </a:lnTo>
                <a:lnTo>
                  <a:pt x="0" y="98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10"/>
          <p:cNvSpPr txBox="1"/>
          <p:nvPr/>
        </p:nvSpPr>
        <p:spPr>
          <a:xfrm>
            <a:off x="2419934" y="5315343"/>
            <a:ext cx="10188069" cy="1730886"/>
          </a:xfrm>
          <a:prstGeom prst="rect">
            <a:avLst/>
          </a:prstGeom>
        </p:spPr>
        <p:txBody>
          <a:bodyPr lIns="0" tIns="0" rIns="0" bIns="0" rtlCol="0" anchor="t">
            <a:spAutoFit/>
          </a:bodyPr>
          <a:lstStyle/>
          <a:p>
            <a:pPr algn="l">
              <a:lnSpc>
                <a:spcPts val="13568"/>
              </a:lnSpc>
            </a:pPr>
            <a:r>
              <a:rPr lang="en-US" sz="11306">
                <a:solidFill>
                  <a:srgbClr val="56AEFF"/>
                </a:solidFill>
                <a:latin typeface="Now Bold"/>
                <a:ea typeface="Now Bold"/>
                <a:cs typeface="Now Bold"/>
                <a:sym typeface="Now Bold"/>
              </a:rPr>
              <a:t>ASSIGNMENT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603410" y="3636841"/>
            <a:ext cx="9708992" cy="3392324"/>
          </a:xfrm>
          <a:prstGeom prst="rect">
            <a:avLst/>
          </a:prstGeom>
        </p:spPr>
        <p:txBody>
          <a:bodyPr lIns="0" tIns="0" rIns="0" bIns="0" rtlCol="0" anchor="t">
            <a:spAutoFit/>
          </a:bodyPr>
          <a:lstStyle/>
          <a:p>
            <a:pPr algn="l">
              <a:lnSpc>
                <a:spcPts val="5089"/>
              </a:lnSpc>
            </a:pPr>
            <a:endParaRPr/>
          </a:p>
          <a:p>
            <a:pPr marL="882533" lvl="1" indent="-441267" algn="l">
              <a:lnSpc>
                <a:spcPts val="5641"/>
              </a:lnSpc>
              <a:buFont typeface="Arial"/>
              <a:buChar char="•"/>
            </a:pPr>
            <a:r>
              <a:rPr lang="en-US" sz="4087">
                <a:solidFill>
                  <a:srgbClr val="F5FFF5"/>
                </a:solidFill>
                <a:latin typeface="DM Sans"/>
                <a:ea typeface="DM Sans"/>
                <a:cs typeface="DM Sans"/>
                <a:sym typeface="DM Sans"/>
              </a:rPr>
              <a:t>Use Cases</a:t>
            </a:r>
          </a:p>
          <a:p>
            <a:pPr marL="882533" lvl="1" indent="-441267" algn="l">
              <a:lnSpc>
                <a:spcPts val="5641"/>
              </a:lnSpc>
              <a:buFont typeface="Arial"/>
              <a:buChar char="•"/>
            </a:pPr>
            <a:r>
              <a:rPr lang="en-US" sz="4087">
                <a:solidFill>
                  <a:srgbClr val="F5FFF5"/>
                </a:solidFill>
                <a:latin typeface="DM Sans"/>
                <a:ea typeface="DM Sans"/>
                <a:cs typeface="DM Sans"/>
                <a:sym typeface="DM Sans"/>
              </a:rPr>
              <a:t>Requirements Estimation Tool</a:t>
            </a:r>
          </a:p>
          <a:p>
            <a:pPr marL="882533" lvl="1" indent="-441267" algn="l">
              <a:lnSpc>
                <a:spcPts val="5641"/>
              </a:lnSpc>
              <a:spcBef>
                <a:spcPct val="0"/>
              </a:spcBef>
              <a:buFont typeface="Arial"/>
              <a:buChar char="•"/>
            </a:pPr>
            <a:r>
              <a:rPr lang="en-US" sz="4087">
                <a:solidFill>
                  <a:srgbClr val="F5FFF5"/>
                </a:solidFill>
                <a:latin typeface="DM Sans"/>
                <a:ea typeface="DM Sans"/>
                <a:cs typeface="DM Sans"/>
                <a:sym typeface="DM Sans"/>
              </a:rPr>
              <a:t>Change Control Process</a:t>
            </a:r>
          </a:p>
          <a:p>
            <a:pPr algn="l">
              <a:lnSpc>
                <a:spcPts val="5089"/>
              </a:lnSpc>
              <a:spcBef>
                <a:spcPct val="0"/>
              </a:spcBef>
            </a:pPr>
            <a:endParaRPr lang="en-US" sz="4087">
              <a:solidFill>
                <a:srgbClr val="F5FFF5"/>
              </a:solidFill>
              <a:latin typeface="DM Sans"/>
              <a:ea typeface="DM Sans"/>
              <a:cs typeface="DM Sans"/>
              <a:sym typeface="DM Sans"/>
            </a:endParaRPr>
          </a:p>
        </p:txBody>
      </p:sp>
      <p:sp>
        <p:nvSpPr>
          <p:cNvPr id="5" name="TextBox 5"/>
          <p:cNvSpPr txBox="1"/>
          <p:nvPr/>
        </p:nvSpPr>
        <p:spPr>
          <a:xfrm>
            <a:off x="4071744" y="3067138"/>
            <a:ext cx="3989784" cy="771145"/>
          </a:xfrm>
          <a:prstGeom prst="rect">
            <a:avLst/>
          </a:prstGeom>
        </p:spPr>
        <p:txBody>
          <a:bodyPr lIns="0" tIns="0" rIns="0" bIns="0" rtlCol="0" anchor="t">
            <a:spAutoFit/>
          </a:bodyPr>
          <a:lstStyle/>
          <a:p>
            <a:pPr algn="ctr">
              <a:lnSpc>
                <a:spcPts val="6347"/>
              </a:lnSpc>
              <a:spcBef>
                <a:spcPct val="0"/>
              </a:spcBef>
            </a:pPr>
            <a:r>
              <a:rPr lang="en-US" sz="4599">
                <a:solidFill>
                  <a:srgbClr val="FFFBFB"/>
                </a:solidFill>
                <a:latin typeface="Saira Bold"/>
                <a:ea typeface="Saira Bold"/>
                <a:cs typeface="Saira Bold"/>
                <a:sym typeface="Saira Bold"/>
              </a:rPr>
              <a:t>Trần Anh Toàn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890948" y="3781134"/>
            <a:ext cx="12924646" cy="3392324"/>
          </a:xfrm>
          <a:prstGeom prst="rect">
            <a:avLst/>
          </a:prstGeom>
        </p:spPr>
        <p:txBody>
          <a:bodyPr lIns="0" tIns="0" rIns="0" bIns="0" rtlCol="0" anchor="t">
            <a:spAutoFit/>
          </a:bodyPr>
          <a:lstStyle/>
          <a:p>
            <a:pPr algn="l">
              <a:lnSpc>
                <a:spcPts val="5089"/>
              </a:lnSpc>
            </a:pPr>
            <a:endParaRPr/>
          </a:p>
          <a:p>
            <a:pPr marL="882533" lvl="1" indent="-441267" algn="l">
              <a:lnSpc>
                <a:spcPts val="5641"/>
              </a:lnSpc>
              <a:buFont typeface="Arial"/>
              <a:buChar char="•"/>
            </a:pPr>
            <a:r>
              <a:rPr lang="en-US" sz="4087">
                <a:solidFill>
                  <a:srgbClr val="F5FFF5"/>
                </a:solidFill>
                <a:latin typeface="DM Sans"/>
                <a:ea typeface="DM Sans"/>
                <a:cs typeface="DM Sans"/>
                <a:sym typeface="DM Sans"/>
              </a:rPr>
              <a:t>Quality Attributtes (Request For Proposal)</a:t>
            </a:r>
          </a:p>
          <a:p>
            <a:pPr marL="882533" lvl="1" indent="-441267" algn="l">
              <a:lnSpc>
                <a:spcPts val="5641"/>
              </a:lnSpc>
              <a:buFont typeface="Arial"/>
              <a:buChar char="•"/>
            </a:pPr>
            <a:r>
              <a:rPr lang="en-US" sz="4087">
                <a:solidFill>
                  <a:srgbClr val="F5FFF5"/>
                </a:solidFill>
                <a:latin typeface="DM Sans"/>
                <a:ea typeface="DM Sans"/>
                <a:cs typeface="DM Sans"/>
                <a:sym typeface="DM Sans"/>
              </a:rPr>
              <a:t>Other Requitements (Request For Proposal)</a:t>
            </a:r>
          </a:p>
          <a:p>
            <a:pPr marL="882533" lvl="1" indent="-441267" algn="l">
              <a:lnSpc>
                <a:spcPts val="5641"/>
              </a:lnSpc>
              <a:spcBef>
                <a:spcPct val="0"/>
              </a:spcBef>
              <a:buFont typeface="Arial"/>
              <a:buChar char="•"/>
            </a:pPr>
            <a:r>
              <a:rPr lang="en-US" sz="4087">
                <a:solidFill>
                  <a:srgbClr val="F5FFF5"/>
                </a:solidFill>
                <a:latin typeface="DM Sans"/>
                <a:ea typeface="DM Sans"/>
                <a:cs typeface="DM Sans"/>
                <a:sym typeface="DM Sans"/>
              </a:rPr>
              <a:t>Specify Report</a:t>
            </a:r>
          </a:p>
          <a:p>
            <a:pPr algn="l">
              <a:lnSpc>
                <a:spcPts val="5089"/>
              </a:lnSpc>
              <a:spcBef>
                <a:spcPct val="0"/>
              </a:spcBef>
            </a:pPr>
            <a:endParaRPr lang="en-US" sz="4087">
              <a:solidFill>
                <a:srgbClr val="F5FFF5"/>
              </a:solidFill>
              <a:latin typeface="DM Sans"/>
              <a:ea typeface="DM Sans"/>
              <a:cs typeface="DM Sans"/>
              <a:sym typeface="DM Sans"/>
            </a:endParaRPr>
          </a:p>
        </p:txBody>
      </p:sp>
      <p:sp>
        <p:nvSpPr>
          <p:cNvPr id="5" name="TextBox 5"/>
          <p:cNvSpPr txBox="1"/>
          <p:nvPr/>
        </p:nvSpPr>
        <p:spPr>
          <a:xfrm>
            <a:off x="3890948" y="3067138"/>
            <a:ext cx="4351377" cy="771145"/>
          </a:xfrm>
          <a:prstGeom prst="rect">
            <a:avLst/>
          </a:prstGeom>
        </p:spPr>
        <p:txBody>
          <a:bodyPr lIns="0" tIns="0" rIns="0" bIns="0" rtlCol="0" anchor="t">
            <a:spAutoFit/>
          </a:bodyPr>
          <a:lstStyle/>
          <a:p>
            <a:pPr algn="ctr">
              <a:lnSpc>
                <a:spcPts val="6347"/>
              </a:lnSpc>
              <a:spcBef>
                <a:spcPct val="0"/>
              </a:spcBef>
            </a:pPr>
            <a:r>
              <a:rPr lang="en-US" sz="4599">
                <a:solidFill>
                  <a:srgbClr val="FFFBFB"/>
                </a:solidFill>
                <a:latin typeface="Saira Bold"/>
                <a:ea typeface="Saira Bold"/>
                <a:cs typeface="Saira Bold"/>
                <a:sym typeface="Saira Bold"/>
              </a:rPr>
              <a:t>Nguyễn Như Tài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3978370" y="4424670"/>
            <a:ext cx="8457192" cy="1003566"/>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Now Bold"/>
                <a:ea typeface="Now Bold"/>
                <a:cs typeface="Now Bold"/>
                <a:sym typeface="Now Bold"/>
              </a:rPr>
              <a:t>VISION AND SCOPE</a:t>
            </a:r>
          </a:p>
        </p:txBody>
      </p:sp>
      <p:sp>
        <p:nvSpPr>
          <p:cNvPr id="3" name="TextBox 3"/>
          <p:cNvSpPr txBox="1"/>
          <p:nvPr/>
        </p:nvSpPr>
        <p:spPr>
          <a:xfrm>
            <a:off x="4212695" y="5639843"/>
            <a:ext cx="7988543" cy="1511636"/>
          </a:xfrm>
          <a:prstGeom prst="rect">
            <a:avLst/>
          </a:prstGeom>
        </p:spPr>
        <p:txBody>
          <a:bodyPr lIns="0" tIns="0" rIns="0" bIns="0" rtlCol="0" anchor="t">
            <a:spAutoFit/>
          </a:bodyPr>
          <a:lstStyle/>
          <a:p>
            <a:pPr algn="ctr">
              <a:lnSpc>
                <a:spcPts val="2471"/>
              </a:lnSpc>
            </a:pPr>
            <a:r>
              <a:rPr lang="en-US" sz="1790" spc="175">
                <a:solidFill>
                  <a:srgbClr val="F5FFF5"/>
                </a:solidFill>
                <a:latin typeface="DM Sans"/>
                <a:ea typeface="DM Sans"/>
                <a:cs typeface="DM Sans"/>
                <a:sym typeface="DM Sans"/>
              </a:rPr>
              <a:t>Bakery businesses often face significant challenges in managing their day-to-day operations. These include inefficient inventory management, time-consuming order processing, and inadequate customer relationship management. </a:t>
            </a:r>
          </a:p>
        </p:txBody>
      </p:sp>
      <p:sp>
        <p:nvSpPr>
          <p:cNvPr id="4" name="Freeform 4"/>
          <p:cNvSpPr/>
          <p:nvPr/>
        </p:nvSpPr>
        <p:spPr>
          <a:xfrm>
            <a:off x="-2622339" y="7588230"/>
            <a:ext cx="6835033" cy="5927838"/>
          </a:xfrm>
          <a:custGeom>
            <a:avLst/>
            <a:gdLst/>
            <a:ahLst/>
            <a:cxnLst/>
            <a:rect l="l" t="t" r="r" b="b"/>
            <a:pathLst>
              <a:path w="6835033" h="5927838">
                <a:moveTo>
                  <a:pt x="0" y="0"/>
                </a:moveTo>
                <a:lnTo>
                  <a:pt x="6835034" y="0"/>
                </a:lnTo>
                <a:lnTo>
                  <a:pt x="6835034" y="5927838"/>
                </a:lnTo>
                <a:lnTo>
                  <a:pt x="0" y="592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7767145" y="2798190"/>
            <a:ext cx="879643" cy="1273167"/>
          </a:xfrm>
          <a:custGeom>
            <a:avLst/>
            <a:gdLst/>
            <a:ahLst/>
            <a:cxnLst/>
            <a:rect l="l" t="t" r="r" b="b"/>
            <a:pathLst>
              <a:path w="879643" h="1273167">
                <a:moveTo>
                  <a:pt x="0" y="0"/>
                </a:moveTo>
                <a:lnTo>
                  <a:pt x="879643" y="0"/>
                </a:lnTo>
                <a:lnTo>
                  <a:pt x="879643" y="1273167"/>
                </a:lnTo>
                <a:lnTo>
                  <a:pt x="0" y="12731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3339599" y="7207113"/>
            <a:ext cx="7086596" cy="7086596"/>
          </a:xfrm>
          <a:custGeom>
            <a:avLst/>
            <a:gdLst/>
            <a:ahLst/>
            <a:cxnLst/>
            <a:rect l="l" t="t" r="r" b="b"/>
            <a:pathLst>
              <a:path w="7086596" h="7086596">
                <a:moveTo>
                  <a:pt x="0" y="0"/>
                </a:moveTo>
                <a:lnTo>
                  <a:pt x="7086596" y="0"/>
                </a:lnTo>
                <a:lnTo>
                  <a:pt x="7086596" y="7086595"/>
                </a:lnTo>
                <a:lnTo>
                  <a:pt x="0" y="70865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436461">
            <a:off x="14050258" y="-3965468"/>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292685" y="2088502"/>
            <a:ext cx="9161896" cy="5849849"/>
          </a:xfrm>
          <a:custGeom>
            <a:avLst/>
            <a:gdLst/>
            <a:ahLst/>
            <a:cxnLst/>
            <a:rect l="l" t="t" r="r" b="b"/>
            <a:pathLst>
              <a:path w="9161896" h="5849849">
                <a:moveTo>
                  <a:pt x="0" y="0"/>
                </a:moveTo>
                <a:lnTo>
                  <a:pt x="9161896" y="0"/>
                </a:lnTo>
                <a:lnTo>
                  <a:pt x="9161896" y="5849849"/>
                </a:lnTo>
                <a:lnTo>
                  <a:pt x="0" y="5849849"/>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7375194" y="8284212"/>
            <a:ext cx="8833914" cy="597236"/>
          </a:xfrm>
          <a:prstGeom prst="rect">
            <a:avLst/>
          </a:prstGeom>
        </p:spPr>
        <p:txBody>
          <a:bodyPr lIns="0" tIns="0" rIns="0" bIns="0" rtlCol="0" anchor="t">
            <a:spAutoFit/>
          </a:bodyPr>
          <a:lstStyle/>
          <a:p>
            <a:pPr algn="ctr">
              <a:lnSpc>
                <a:spcPts val="2471"/>
              </a:lnSpc>
            </a:pPr>
            <a:r>
              <a:rPr lang="en-US" sz="1790" spc="175">
                <a:solidFill>
                  <a:srgbClr val="F5FFF5"/>
                </a:solidFill>
                <a:latin typeface="DM Sans Bold"/>
                <a:ea typeface="DM Sans Bold"/>
                <a:cs typeface="DM Sans Bold"/>
                <a:sym typeface="DM Sans Bold"/>
              </a:rPr>
              <a:t>Figure 1.</a:t>
            </a:r>
            <a:r>
              <a:rPr lang="en-US" sz="1790" spc="175">
                <a:solidFill>
                  <a:srgbClr val="F5FFF5"/>
                </a:solidFill>
                <a:latin typeface="DM Sans"/>
                <a:ea typeface="DM Sans"/>
                <a:cs typeface="DM Sans"/>
                <a:sym typeface="DM Sans"/>
              </a:rPr>
              <a:t> Partial feature tree for the Bakery Management System.</a:t>
            </a:r>
          </a:p>
          <a:p>
            <a:pPr algn="ctr">
              <a:lnSpc>
                <a:spcPts val="2471"/>
              </a:lnSpc>
            </a:pPr>
            <a:endParaRPr lang="en-US" sz="1790" spc="175">
              <a:solidFill>
                <a:srgbClr val="F5FFF5"/>
              </a:solidFill>
              <a:latin typeface="DM Sans"/>
              <a:ea typeface="DM Sans"/>
              <a:cs typeface="DM Sans"/>
              <a:sym typeface="DM Sans"/>
            </a:endParaRPr>
          </a:p>
        </p:txBody>
      </p:sp>
      <p:sp>
        <p:nvSpPr>
          <p:cNvPr id="6" name="TextBox 6"/>
          <p:cNvSpPr txBox="1"/>
          <p:nvPr/>
        </p:nvSpPr>
        <p:spPr>
          <a:xfrm>
            <a:off x="594120" y="2050402"/>
            <a:ext cx="5936783" cy="6148096"/>
          </a:xfrm>
          <a:prstGeom prst="rect">
            <a:avLst/>
          </a:prstGeom>
        </p:spPr>
        <p:txBody>
          <a:bodyPr lIns="0" tIns="0" rIns="0" bIns="0" rtlCol="0" anchor="t">
            <a:spAutoFit/>
          </a:bodyPr>
          <a:lstStyle/>
          <a:p>
            <a:pPr marL="407565" lvl="1" indent="-203783" algn="l">
              <a:lnSpc>
                <a:spcPts val="2605"/>
              </a:lnSpc>
              <a:spcBef>
                <a:spcPct val="0"/>
              </a:spcBef>
              <a:buFont typeface="Arial"/>
              <a:buChar char="•"/>
            </a:pPr>
            <a:r>
              <a:rPr lang="en-US" sz="1887">
                <a:solidFill>
                  <a:srgbClr val="F5FFF5"/>
                </a:solidFill>
                <a:latin typeface="DM Sans"/>
                <a:ea typeface="DM Sans"/>
                <a:cs typeface="DM Sans"/>
                <a:sym typeface="DM Sans"/>
              </a:rPr>
              <a:t>FE-1: Users can order and pay for meals from the bakery's menu for pickup or delivery.</a:t>
            </a:r>
          </a:p>
          <a:p>
            <a:pPr algn="l">
              <a:lnSpc>
                <a:spcPts val="2605"/>
              </a:lnSpc>
              <a:spcBef>
                <a:spcPct val="0"/>
              </a:spcBef>
            </a:pPr>
            <a:endParaRPr lang="en-US" sz="1887">
              <a:solidFill>
                <a:srgbClr val="F5FFF5"/>
              </a:solidFill>
              <a:latin typeface="DM Sans"/>
              <a:ea typeface="DM Sans"/>
              <a:cs typeface="DM Sans"/>
              <a:sym typeface="DM Sans"/>
            </a:endParaRPr>
          </a:p>
          <a:p>
            <a:pPr marL="407565" lvl="1" indent="-203783" algn="l">
              <a:lnSpc>
                <a:spcPts val="2605"/>
              </a:lnSpc>
              <a:spcBef>
                <a:spcPct val="0"/>
              </a:spcBef>
              <a:buFont typeface="Arial"/>
              <a:buChar char="•"/>
            </a:pPr>
            <a:r>
              <a:rPr lang="en-US" sz="1887">
                <a:solidFill>
                  <a:srgbClr val="F5FFF5"/>
                </a:solidFill>
                <a:latin typeface="DM Sans"/>
                <a:ea typeface="DM Sans"/>
                <a:cs typeface="DM Sans"/>
                <a:sym typeface="DM Sans"/>
              </a:rPr>
              <a:t>FE-2: Users can order and pay for meals from local restaurants for delivery.</a:t>
            </a:r>
          </a:p>
          <a:p>
            <a:pPr algn="l">
              <a:lnSpc>
                <a:spcPts val="2605"/>
              </a:lnSpc>
              <a:spcBef>
                <a:spcPct val="0"/>
              </a:spcBef>
            </a:pPr>
            <a:endParaRPr lang="en-US" sz="1887">
              <a:solidFill>
                <a:srgbClr val="F5FFF5"/>
              </a:solidFill>
              <a:latin typeface="DM Sans"/>
              <a:ea typeface="DM Sans"/>
              <a:cs typeface="DM Sans"/>
              <a:sym typeface="DM Sans"/>
            </a:endParaRPr>
          </a:p>
          <a:p>
            <a:pPr marL="407565" lvl="1" indent="-203783" algn="l">
              <a:lnSpc>
                <a:spcPts val="2605"/>
              </a:lnSpc>
              <a:spcBef>
                <a:spcPct val="0"/>
              </a:spcBef>
              <a:buFont typeface="Arial"/>
              <a:buChar char="•"/>
            </a:pPr>
            <a:r>
              <a:rPr lang="en-US" sz="1887">
                <a:solidFill>
                  <a:srgbClr val="F5FFF5"/>
                </a:solidFill>
                <a:latin typeface="DM Sans"/>
                <a:ea typeface="DM Sans"/>
                <a:cs typeface="DM Sans"/>
                <a:sym typeface="DM Sans"/>
              </a:rPr>
              <a:t>FE-3: Users can manage subscriptions for standing or recurring meal orders, including special daily meals.</a:t>
            </a:r>
          </a:p>
          <a:p>
            <a:pPr algn="l">
              <a:lnSpc>
                <a:spcPts val="2605"/>
              </a:lnSpc>
              <a:spcBef>
                <a:spcPct val="0"/>
              </a:spcBef>
            </a:pPr>
            <a:endParaRPr lang="en-US" sz="1887">
              <a:solidFill>
                <a:srgbClr val="F5FFF5"/>
              </a:solidFill>
              <a:latin typeface="DM Sans"/>
              <a:ea typeface="DM Sans"/>
              <a:cs typeface="DM Sans"/>
              <a:sym typeface="DM Sans"/>
            </a:endParaRPr>
          </a:p>
          <a:p>
            <a:pPr marL="407565" lvl="1" indent="-203783" algn="l">
              <a:lnSpc>
                <a:spcPts val="2605"/>
              </a:lnSpc>
              <a:spcBef>
                <a:spcPct val="0"/>
              </a:spcBef>
              <a:buFont typeface="Arial"/>
              <a:buChar char="•"/>
            </a:pPr>
            <a:r>
              <a:rPr lang="en-US" sz="1887">
                <a:solidFill>
                  <a:srgbClr val="F5FFF5"/>
                </a:solidFill>
                <a:latin typeface="DM Sans"/>
                <a:ea typeface="DM Sans"/>
                <a:cs typeface="DM Sans"/>
                <a:sym typeface="DM Sans"/>
              </a:rPr>
              <a:t>FE-4: Admins can create, view, modify, delete, and archive bakery menus.</a:t>
            </a:r>
          </a:p>
          <a:p>
            <a:pPr algn="l">
              <a:lnSpc>
                <a:spcPts val="2605"/>
              </a:lnSpc>
              <a:spcBef>
                <a:spcPct val="0"/>
              </a:spcBef>
            </a:pPr>
            <a:endParaRPr lang="en-US" sz="1887">
              <a:solidFill>
                <a:srgbClr val="F5FFF5"/>
              </a:solidFill>
              <a:latin typeface="DM Sans"/>
              <a:ea typeface="DM Sans"/>
              <a:cs typeface="DM Sans"/>
              <a:sym typeface="DM Sans"/>
            </a:endParaRPr>
          </a:p>
          <a:p>
            <a:pPr marL="407565" lvl="1" indent="-203783" algn="l">
              <a:lnSpc>
                <a:spcPts val="2605"/>
              </a:lnSpc>
              <a:spcBef>
                <a:spcPct val="0"/>
              </a:spcBef>
              <a:buFont typeface="Arial"/>
              <a:buChar char="•"/>
            </a:pPr>
            <a:r>
              <a:rPr lang="en-US" sz="1887">
                <a:solidFill>
                  <a:srgbClr val="F5FFF5"/>
                </a:solidFill>
                <a:latin typeface="DM Sans"/>
                <a:ea typeface="DM Sans"/>
                <a:cs typeface="DM Sans"/>
                <a:sym typeface="DM Sans"/>
              </a:rPr>
              <a:t>FE-5: Users can access ingredient lists and nutritional information for bakery menu items.</a:t>
            </a:r>
          </a:p>
          <a:p>
            <a:pPr algn="l">
              <a:lnSpc>
                <a:spcPts val="2605"/>
              </a:lnSpc>
              <a:spcBef>
                <a:spcPct val="0"/>
              </a:spcBef>
            </a:pPr>
            <a:endParaRPr lang="en-US" sz="1887">
              <a:solidFill>
                <a:srgbClr val="F5FFF5"/>
              </a:solidFill>
              <a:latin typeface="DM Sans"/>
              <a:ea typeface="DM Sans"/>
              <a:cs typeface="DM Sans"/>
              <a:sym typeface="DM Sans"/>
            </a:endParaRPr>
          </a:p>
          <a:p>
            <a:pPr marL="407565" lvl="1" indent="-203783" algn="l">
              <a:lnSpc>
                <a:spcPts val="2605"/>
              </a:lnSpc>
              <a:spcBef>
                <a:spcPct val="0"/>
              </a:spcBef>
              <a:buFont typeface="Arial"/>
              <a:buChar char="•"/>
            </a:pPr>
            <a:r>
              <a:rPr lang="en-US" sz="1887">
                <a:solidFill>
                  <a:srgbClr val="F5FFF5"/>
                </a:solidFill>
                <a:latin typeface="DM Sans"/>
                <a:ea typeface="DM Sans"/>
                <a:cs typeface="DM Sans"/>
                <a:sym typeface="DM Sans"/>
              </a:rPr>
              <a:t>FE-6: System access is available through corporate intranet, smartphones, tablets, and the internet for authorized employees.</a:t>
            </a:r>
          </a:p>
        </p:txBody>
      </p:sp>
      <p:sp>
        <p:nvSpPr>
          <p:cNvPr id="7" name="TextBox 7"/>
          <p:cNvSpPr txBox="1"/>
          <p:nvPr/>
        </p:nvSpPr>
        <p:spPr>
          <a:xfrm>
            <a:off x="467516" y="1074967"/>
            <a:ext cx="2299246" cy="419100"/>
          </a:xfrm>
          <a:prstGeom prst="rect">
            <a:avLst/>
          </a:prstGeom>
        </p:spPr>
        <p:txBody>
          <a:bodyPr lIns="0" tIns="0" rIns="0" bIns="0" rtlCol="0" anchor="t">
            <a:spAutoFit/>
          </a:bodyPr>
          <a:lstStyle/>
          <a:p>
            <a:pPr algn="ctr">
              <a:lnSpc>
                <a:spcPts val="3449"/>
              </a:lnSpc>
              <a:spcBef>
                <a:spcPct val="0"/>
              </a:spcBef>
            </a:pPr>
            <a:r>
              <a:rPr lang="en-US" sz="2499">
                <a:solidFill>
                  <a:srgbClr val="FFFBFB"/>
                </a:solidFill>
                <a:latin typeface="DM Sans Bold"/>
                <a:ea typeface="DM Sans Bold"/>
                <a:cs typeface="DM Sans Bold"/>
                <a:sym typeface="DM Sans Bold"/>
              </a:rPr>
              <a:t>Major Features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3927444" y="4516337"/>
            <a:ext cx="8864600" cy="1003566"/>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Now Bold"/>
                <a:ea typeface="Now Bold"/>
                <a:cs typeface="Now Bold"/>
                <a:sym typeface="Now Bold"/>
              </a:rPr>
              <a:t>USE CASE DIAGRAM</a:t>
            </a:r>
          </a:p>
        </p:txBody>
      </p:sp>
      <p:sp>
        <p:nvSpPr>
          <p:cNvPr id="3" name="TextBox 3"/>
          <p:cNvSpPr txBox="1"/>
          <p:nvPr/>
        </p:nvSpPr>
        <p:spPr>
          <a:xfrm>
            <a:off x="4212695" y="5711139"/>
            <a:ext cx="7988543" cy="1511636"/>
          </a:xfrm>
          <a:prstGeom prst="rect">
            <a:avLst/>
          </a:prstGeom>
        </p:spPr>
        <p:txBody>
          <a:bodyPr lIns="0" tIns="0" rIns="0" bIns="0" rtlCol="0" anchor="t">
            <a:spAutoFit/>
          </a:bodyPr>
          <a:lstStyle/>
          <a:p>
            <a:pPr algn="ctr">
              <a:lnSpc>
                <a:spcPts val="2471"/>
              </a:lnSpc>
            </a:pPr>
            <a:r>
              <a:rPr lang="en-US" sz="1790" spc="175">
                <a:solidFill>
                  <a:srgbClr val="F5FFF5"/>
                </a:solidFill>
                <a:latin typeface="DM Sans"/>
                <a:ea typeface="DM Sans"/>
                <a:cs typeface="DM Sans"/>
                <a:sym typeface="DM Sans"/>
              </a:rPr>
              <a:t>A use case diagram for a bakery management system illustrates the interactions between users and the system's functionalities. It typically includes actors such as customers, bakers, and administrators, and outlines their roles and interactions with different use cases.</a:t>
            </a:r>
          </a:p>
        </p:txBody>
      </p:sp>
      <p:sp>
        <p:nvSpPr>
          <p:cNvPr id="4" name="Freeform 4"/>
          <p:cNvSpPr/>
          <p:nvPr/>
        </p:nvSpPr>
        <p:spPr>
          <a:xfrm>
            <a:off x="-2622339" y="7588230"/>
            <a:ext cx="6835033" cy="5927838"/>
          </a:xfrm>
          <a:custGeom>
            <a:avLst/>
            <a:gdLst/>
            <a:ahLst/>
            <a:cxnLst/>
            <a:rect l="l" t="t" r="r" b="b"/>
            <a:pathLst>
              <a:path w="6835033" h="5927838">
                <a:moveTo>
                  <a:pt x="0" y="0"/>
                </a:moveTo>
                <a:lnTo>
                  <a:pt x="6835034" y="0"/>
                </a:lnTo>
                <a:lnTo>
                  <a:pt x="6835034" y="5927838"/>
                </a:lnTo>
                <a:lnTo>
                  <a:pt x="0" y="592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7767145" y="2798190"/>
            <a:ext cx="879643" cy="1273167"/>
          </a:xfrm>
          <a:custGeom>
            <a:avLst/>
            <a:gdLst/>
            <a:ahLst/>
            <a:cxnLst/>
            <a:rect l="l" t="t" r="r" b="b"/>
            <a:pathLst>
              <a:path w="879643" h="1273167">
                <a:moveTo>
                  <a:pt x="0" y="0"/>
                </a:moveTo>
                <a:lnTo>
                  <a:pt x="879643" y="0"/>
                </a:lnTo>
                <a:lnTo>
                  <a:pt x="879643" y="1273167"/>
                </a:lnTo>
                <a:lnTo>
                  <a:pt x="0" y="12731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8091088" y="442022"/>
            <a:ext cx="8440285" cy="8649473"/>
          </a:xfrm>
          <a:custGeom>
            <a:avLst/>
            <a:gdLst/>
            <a:ahLst/>
            <a:cxnLst/>
            <a:rect l="l" t="t" r="r" b="b"/>
            <a:pathLst>
              <a:path w="8440285" h="8649473">
                <a:moveTo>
                  <a:pt x="0" y="0"/>
                </a:moveTo>
                <a:lnTo>
                  <a:pt x="8440285" y="0"/>
                </a:lnTo>
                <a:lnTo>
                  <a:pt x="8440285" y="8649473"/>
                </a:lnTo>
                <a:lnTo>
                  <a:pt x="0" y="8649473"/>
                </a:lnTo>
                <a:lnTo>
                  <a:pt x="0" y="0"/>
                </a:lnTo>
                <a:close/>
              </a:path>
            </a:pathLst>
          </a:custGeom>
          <a:blipFill>
            <a:blip r:embed="rId2"/>
            <a:stretch>
              <a:fillRect/>
            </a:stretch>
          </a:blipFill>
        </p:spPr>
        <p:txBody>
          <a:bodyPr/>
          <a:lstStyle/>
          <a:p>
            <a:endParaRPr lang="en-US"/>
          </a:p>
        </p:txBody>
      </p:sp>
      <p:sp>
        <p:nvSpPr>
          <p:cNvPr id="3" name="Freeform 3"/>
          <p:cNvSpPr/>
          <p:nvPr/>
        </p:nvSpPr>
        <p:spPr>
          <a:xfrm>
            <a:off x="-2728408" y="7308744"/>
            <a:ext cx="5956513" cy="5956513"/>
          </a:xfrm>
          <a:custGeom>
            <a:avLst/>
            <a:gdLst/>
            <a:ahLst/>
            <a:cxnLst/>
            <a:rect l="l" t="t" r="r" b="b"/>
            <a:pathLst>
              <a:path w="5956513" h="5956513">
                <a:moveTo>
                  <a:pt x="0" y="0"/>
                </a:moveTo>
                <a:lnTo>
                  <a:pt x="5956513" y="0"/>
                </a:lnTo>
                <a:lnTo>
                  <a:pt x="5956513" y="5956512"/>
                </a:lnTo>
                <a:lnTo>
                  <a:pt x="0" y="5956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7775614" y="9364068"/>
            <a:ext cx="8833914" cy="597236"/>
          </a:xfrm>
          <a:prstGeom prst="rect">
            <a:avLst/>
          </a:prstGeom>
        </p:spPr>
        <p:txBody>
          <a:bodyPr lIns="0" tIns="0" rIns="0" bIns="0" rtlCol="0" anchor="t">
            <a:spAutoFit/>
          </a:bodyPr>
          <a:lstStyle/>
          <a:p>
            <a:pPr algn="ctr">
              <a:lnSpc>
                <a:spcPts val="2471"/>
              </a:lnSpc>
            </a:pPr>
            <a:r>
              <a:rPr lang="en-US" sz="1790" spc="175">
                <a:solidFill>
                  <a:srgbClr val="F5FFF5"/>
                </a:solidFill>
                <a:latin typeface="DM Sans Bold"/>
                <a:ea typeface="DM Sans Bold"/>
                <a:cs typeface="DM Sans Bold"/>
                <a:sym typeface="DM Sans Bold"/>
              </a:rPr>
              <a:t>Figure 2.</a:t>
            </a:r>
            <a:r>
              <a:rPr lang="en-US" sz="1790" spc="175">
                <a:solidFill>
                  <a:srgbClr val="F5FFF5"/>
                </a:solidFill>
                <a:latin typeface="DM Sans"/>
                <a:ea typeface="DM Sans"/>
                <a:cs typeface="DM Sans"/>
                <a:sym typeface="DM Sans"/>
              </a:rPr>
              <a:t> Use case diagram for the Bakery Management System.</a:t>
            </a:r>
          </a:p>
          <a:p>
            <a:pPr algn="ctr">
              <a:lnSpc>
                <a:spcPts val="2471"/>
              </a:lnSpc>
            </a:pPr>
            <a:endParaRPr lang="en-US" sz="1790" spc="175">
              <a:solidFill>
                <a:srgbClr val="F5FFF5"/>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3927444" y="4536707"/>
            <a:ext cx="8864600" cy="1003566"/>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Now Bold"/>
                <a:ea typeface="Now Bold"/>
                <a:cs typeface="Now Bold"/>
                <a:sym typeface="Now Bold"/>
              </a:rPr>
              <a:t>BUSINESS RULE</a:t>
            </a:r>
          </a:p>
        </p:txBody>
      </p:sp>
      <p:sp>
        <p:nvSpPr>
          <p:cNvPr id="3" name="TextBox 3"/>
          <p:cNvSpPr txBox="1"/>
          <p:nvPr/>
        </p:nvSpPr>
        <p:spPr>
          <a:xfrm>
            <a:off x="4212695" y="5639843"/>
            <a:ext cx="7988543" cy="1511636"/>
          </a:xfrm>
          <a:prstGeom prst="rect">
            <a:avLst/>
          </a:prstGeom>
        </p:spPr>
        <p:txBody>
          <a:bodyPr lIns="0" tIns="0" rIns="0" bIns="0" rtlCol="0" anchor="t">
            <a:spAutoFit/>
          </a:bodyPr>
          <a:lstStyle/>
          <a:p>
            <a:pPr algn="ctr">
              <a:lnSpc>
                <a:spcPts val="2471"/>
              </a:lnSpc>
            </a:pPr>
            <a:r>
              <a:rPr lang="en-US" sz="1790" spc="175">
                <a:solidFill>
                  <a:srgbClr val="F5FFF5"/>
                </a:solidFill>
                <a:latin typeface="DM Sans"/>
                <a:ea typeface="DM Sans"/>
                <a:cs typeface="DM Sans"/>
                <a:sym typeface="DM Sans"/>
              </a:rPr>
              <a:t>Bakery businesses often face significant challenges in managing their day-to-day operations. These include inefficient inventory management, time-consuming order processing, and inadequate customer relationship management. </a:t>
            </a:r>
          </a:p>
        </p:txBody>
      </p:sp>
      <p:sp>
        <p:nvSpPr>
          <p:cNvPr id="4" name="Freeform 4"/>
          <p:cNvSpPr/>
          <p:nvPr/>
        </p:nvSpPr>
        <p:spPr>
          <a:xfrm>
            <a:off x="-2622339" y="7588230"/>
            <a:ext cx="6835033" cy="5927838"/>
          </a:xfrm>
          <a:custGeom>
            <a:avLst/>
            <a:gdLst/>
            <a:ahLst/>
            <a:cxnLst/>
            <a:rect l="l" t="t" r="r" b="b"/>
            <a:pathLst>
              <a:path w="6835033" h="5927838">
                <a:moveTo>
                  <a:pt x="0" y="0"/>
                </a:moveTo>
                <a:lnTo>
                  <a:pt x="6835034" y="0"/>
                </a:lnTo>
                <a:lnTo>
                  <a:pt x="6835034" y="5927838"/>
                </a:lnTo>
                <a:lnTo>
                  <a:pt x="0" y="592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7767145" y="2798190"/>
            <a:ext cx="879643" cy="1273167"/>
          </a:xfrm>
          <a:custGeom>
            <a:avLst/>
            <a:gdLst/>
            <a:ahLst/>
            <a:cxnLst/>
            <a:rect l="l" t="t" r="r" b="b"/>
            <a:pathLst>
              <a:path w="879643" h="1273167">
                <a:moveTo>
                  <a:pt x="0" y="0"/>
                </a:moveTo>
                <a:lnTo>
                  <a:pt x="879643" y="0"/>
                </a:lnTo>
                <a:lnTo>
                  <a:pt x="879643" y="1273167"/>
                </a:lnTo>
                <a:lnTo>
                  <a:pt x="0" y="12731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3339599" y="7207113"/>
            <a:ext cx="7086596" cy="7086596"/>
          </a:xfrm>
          <a:custGeom>
            <a:avLst/>
            <a:gdLst/>
            <a:ahLst/>
            <a:cxnLst/>
            <a:rect l="l" t="t" r="r" b="b"/>
            <a:pathLst>
              <a:path w="7086596" h="7086596">
                <a:moveTo>
                  <a:pt x="0" y="0"/>
                </a:moveTo>
                <a:lnTo>
                  <a:pt x="7086596" y="0"/>
                </a:lnTo>
                <a:lnTo>
                  <a:pt x="7086596" y="7086595"/>
                </a:lnTo>
                <a:lnTo>
                  <a:pt x="0" y="70865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436461">
            <a:off x="14050258" y="-3965468"/>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4" name="Table 4"/>
          <p:cNvGraphicFramePr>
            <a:graphicFrameLocks noGrp="1"/>
          </p:cNvGraphicFramePr>
          <p:nvPr/>
        </p:nvGraphicFramePr>
        <p:xfrm>
          <a:off x="2670441" y="347662"/>
          <a:ext cx="12206639" cy="8480008"/>
        </p:xfrm>
        <a:graphic>
          <a:graphicData uri="http://schemas.openxmlformats.org/drawingml/2006/table">
            <a:tbl>
              <a:tblPr/>
              <a:tblGrid>
                <a:gridCol w="2167578">
                  <a:extLst>
                    <a:ext uri="{9D8B030D-6E8A-4147-A177-3AD203B41FA5}">
                      <a16:colId xmlns:a16="http://schemas.microsoft.com/office/drawing/2014/main" val="20000"/>
                    </a:ext>
                  </a:extLst>
                </a:gridCol>
                <a:gridCol w="10039062">
                  <a:extLst>
                    <a:ext uri="{9D8B030D-6E8A-4147-A177-3AD203B41FA5}">
                      <a16:colId xmlns:a16="http://schemas.microsoft.com/office/drawing/2014/main" val="20001"/>
                    </a:ext>
                  </a:extLst>
                </a:gridCol>
              </a:tblGrid>
              <a:tr h="861732">
                <a:tc>
                  <a:txBody>
                    <a:bodyPr/>
                    <a:lstStyle/>
                    <a:p>
                      <a:pPr algn="ctr">
                        <a:lnSpc>
                          <a:spcPts val="2547"/>
                        </a:lnSpc>
                        <a:defRPr/>
                      </a:pPr>
                      <a:r>
                        <a:rPr lang="en-US" sz="1819">
                          <a:solidFill>
                            <a:srgbClr val="FFFFFF"/>
                          </a:solidFill>
                          <a:latin typeface="DM Sans"/>
                          <a:ea typeface="DM Sans"/>
                          <a:cs typeface="DM Sans"/>
                          <a:sym typeface="DM Sans"/>
                        </a:rPr>
                        <a:t>ID</a:t>
                      </a:r>
                      <a:endParaRPr lang="en-US" sz="1100"/>
                    </a:p>
                  </a:txBody>
                  <a:tcPr marL="183649" marR="183649" marT="183649" marB="183649" anchor="ctr">
                    <a:lnL w="35409" cap="flat" cmpd="sng" algn="ctr">
                      <a:solidFill>
                        <a:srgbClr val="FFFFFF"/>
                      </a:solidFill>
                      <a:prstDash val="solid"/>
                      <a:round/>
                      <a:headEnd type="none" w="med" len="med"/>
                      <a:tailEnd type="none" w="med" len="med"/>
                    </a:lnL>
                    <a:lnR w="35409" cap="flat" cmpd="sng" algn="ctr">
                      <a:solidFill>
                        <a:srgbClr val="FFFFFF"/>
                      </a:solidFill>
                      <a:prstDash val="solid"/>
                      <a:round/>
                      <a:headEnd type="none" w="med" len="med"/>
                      <a:tailEnd type="none" w="med" len="med"/>
                    </a:lnR>
                    <a:lnT w="35409" cap="flat" cmpd="sng" algn="ctr">
                      <a:solidFill>
                        <a:srgbClr val="FFFFFF"/>
                      </a:solidFill>
                      <a:prstDash val="solid"/>
                      <a:round/>
                      <a:headEnd type="none" w="med" len="med"/>
                      <a:tailEnd type="none" w="med" len="med"/>
                    </a:lnT>
                    <a:lnB w="35409" cap="flat" cmpd="sng" algn="ctr">
                      <a:solidFill>
                        <a:srgbClr val="FFFFFF"/>
                      </a:solidFill>
                      <a:prstDash val="solid"/>
                      <a:round/>
                      <a:headEnd type="none" w="med" len="med"/>
                      <a:tailEnd type="none" w="med" len="med"/>
                    </a:lnB>
                    <a:solidFill>
                      <a:srgbClr val="39B54A"/>
                    </a:solidFill>
                  </a:tcPr>
                </a:tc>
                <a:tc>
                  <a:txBody>
                    <a:bodyPr/>
                    <a:lstStyle/>
                    <a:p>
                      <a:pPr algn="ctr">
                        <a:lnSpc>
                          <a:spcPts val="2547"/>
                        </a:lnSpc>
                        <a:defRPr/>
                      </a:pPr>
                      <a:r>
                        <a:rPr lang="en-US" sz="1819">
                          <a:solidFill>
                            <a:srgbClr val="FFFFFF"/>
                          </a:solidFill>
                          <a:latin typeface="DM Sans"/>
                          <a:ea typeface="DM Sans"/>
                          <a:cs typeface="DM Sans"/>
                          <a:sym typeface="DM Sans"/>
                        </a:rPr>
                        <a:t>Rule Definition</a:t>
                      </a:r>
                      <a:endParaRPr lang="en-US" sz="1100"/>
                    </a:p>
                  </a:txBody>
                  <a:tcPr marL="183649" marR="183649" marT="183649" marB="183649" anchor="ctr">
                    <a:lnL w="35409" cap="flat" cmpd="sng" algn="ctr">
                      <a:solidFill>
                        <a:srgbClr val="FFFFFF"/>
                      </a:solidFill>
                      <a:prstDash val="solid"/>
                      <a:round/>
                      <a:headEnd type="none" w="med" len="med"/>
                      <a:tailEnd type="none" w="med" len="med"/>
                    </a:lnL>
                    <a:lnR w="35409" cap="flat" cmpd="sng" algn="ctr">
                      <a:solidFill>
                        <a:srgbClr val="FFFFFF"/>
                      </a:solidFill>
                      <a:prstDash val="solid"/>
                      <a:round/>
                      <a:headEnd type="none" w="med" len="med"/>
                      <a:tailEnd type="none" w="med" len="med"/>
                    </a:lnR>
                    <a:lnT w="35409" cap="flat" cmpd="sng" algn="ctr">
                      <a:solidFill>
                        <a:srgbClr val="FFFFFF"/>
                      </a:solidFill>
                      <a:prstDash val="solid"/>
                      <a:round/>
                      <a:headEnd type="none" w="med" len="med"/>
                      <a:tailEnd type="none" w="med" len="med"/>
                    </a:lnT>
                    <a:lnB w="35409" cap="flat" cmpd="sng" algn="ctr">
                      <a:solidFill>
                        <a:srgbClr val="FFFFFF"/>
                      </a:solidFill>
                      <a:prstDash val="solid"/>
                      <a:round/>
                      <a:headEnd type="none" w="med" len="med"/>
                      <a:tailEnd type="none" w="med" len="med"/>
                    </a:lnB>
                    <a:solidFill>
                      <a:srgbClr val="39B54A"/>
                    </a:solidFill>
                  </a:tcPr>
                </a:tc>
                <a:extLst>
                  <a:ext uri="{0D108BD9-81ED-4DB2-BD59-A6C34878D82A}">
                    <a16:rowId xmlns:a16="http://schemas.microsoft.com/office/drawing/2014/main" val="10000"/>
                  </a:ext>
                </a:extLst>
              </a:tr>
              <a:tr h="1041966">
                <a:tc>
                  <a:txBody>
                    <a:bodyPr/>
                    <a:lstStyle/>
                    <a:p>
                      <a:pPr algn="ctr">
                        <a:lnSpc>
                          <a:spcPts val="2547"/>
                        </a:lnSpc>
                        <a:defRPr/>
                      </a:pPr>
                      <a:r>
                        <a:rPr lang="en-US" sz="1819">
                          <a:solidFill>
                            <a:srgbClr val="FFFFFF"/>
                          </a:solidFill>
                          <a:latin typeface="DM Sans"/>
                          <a:ea typeface="DM Sans"/>
                          <a:cs typeface="DM Sans"/>
                          <a:sym typeface="DM Sans"/>
                        </a:rPr>
                        <a:t>BR-01</a:t>
                      </a:r>
                      <a:endParaRPr lang="en-US" sz="1100"/>
                    </a:p>
                  </a:txBody>
                  <a:tcPr marL="183649" marR="183649" marT="183649" marB="183649" anchor="ctr">
                    <a:lnL w="35409" cap="flat" cmpd="sng" algn="ctr">
                      <a:solidFill>
                        <a:srgbClr val="FFFFFF"/>
                      </a:solidFill>
                      <a:prstDash val="solid"/>
                      <a:round/>
                      <a:headEnd type="none" w="med" len="med"/>
                      <a:tailEnd type="none" w="med" len="med"/>
                    </a:lnL>
                    <a:lnR w="35409" cap="flat" cmpd="sng" algn="ctr">
                      <a:solidFill>
                        <a:srgbClr val="FFFFFF"/>
                      </a:solidFill>
                      <a:prstDash val="solid"/>
                      <a:round/>
                      <a:headEnd type="none" w="med" len="med"/>
                      <a:tailEnd type="none" w="med" len="med"/>
                    </a:lnR>
                    <a:lnT w="35409" cap="flat" cmpd="sng" algn="ctr">
                      <a:solidFill>
                        <a:srgbClr val="FFFFFF"/>
                      </a:solidFill>
                      <a:prstDash val="solid"/>
                      <a:round/>
                      <a:headEnd type="none" w="med" len="med"/>
                      <a:tailEnd type="none" w="med" len="med"/>
                    </a:lnT>
                    <a:lnB w="35409" cap="flat" cmpd="sng" algn="ctr">
                      <a:solidFill>
                        <a:srgbClr val="FFFFFF"/>
                      </a:solidFill>
                      <a:prstDash val="solid"/>
                      <a:round/>
                      <a:headEnd type="none" w="med" len="med"/>
                      <a:tailEnd type="none" w="med" len="med"/>
                    </a:lnB>
                  </a:tcPr>
                </a:tc>
                <a:tc>
                  <a:txBody>
                    <a:bodyPr/>
                    <a:lstStyle/>
                    <a:p>
                      <a:pPr algn="l">
                        <a:lnSpc>
                          <a:spcPts val="2547"/>
                        </a:lnSpc>
                        <a:defRPr/>
                      </a:pPr>
                      <a:r>
                        <a:rPr lang="en-US" sz="1819">
                          <a:solidFill>
                            <a:srgbClr val="FFFFFF"/>
                          </a:solidFill>
                          <a:latin typeface="DM Sans"/>
                          <a:ea typeface="DM Sans"/>
                          <a:cs typeface="DM Sans"/>
                          <a:sym typeface="DM Sans"/>
                        </a:rPr>
                        <a:t>Some feature such as viewing order history and browsing the product catalog should be</a:t>
                      </a:r>
                      <a:endParaRPr lang="en-US" sz="1100"/>
                    </a:p>
                    <a:p>
                      <a:pPr algn="l">
                        <a:lnSpc>
                          <a:spcPts val="2547"/>
                        </a:lnSpc>
                      </a:pPr>
                      <a:r>
                        <a:rPr lang="en-US" sz="1819">
                          <a:solidFill>
                            <a:srgbClr val="FFFFFF"/>
                          </a:solidFill>
                          <a:latin typeface="DM Sans"/>
                          <a:ea typeface="DM Sans"/>
                          <a:cs typeface="DM Sans"/>
                          <a:sym typeface="DM Sans"/>
                        </a:rPr>
                        <a:t>  available even without an internet connection.  </a:t>
                      </a:r>
                    </a:p>
                  </a:txBody>
                  <a:tcPr marL="183649" marR="183649" marT="183649" marB="183649" anchor="ctr">
                    <a:lnL w="35409" cap="flat" cmpd="sng" algn="ctr">
                      <a:solidFill>
                        <a:srgbClr val="FFFFFF"/>
                      </a:solidFill>
                      <a:prstDash val="solid"/>
                      <a:round/>
                      <a:headEnd type="none" w="med" len="med"/>
                      <a:tailEnd type="none" w="med" len="med"/>
                    </a:lnL>
                    <a:lnR w="35409" cap="flat" cmpd="sng" algn="ctr">
                      <a:solidFill>
                        <a:srgbClr val="FFFFFF"/>
                      </a:solidFill>
                      <a:prstDash val="solid"/>
                      <a:round/>
                      <a:headEnd type="none" w="med" len="med"/>
                      <a:tailEnd type="none" w="med" len="med"/>
                    </a:lnR>
                    <a:lnT w="35409" cap="flat" cmpd="sng" algn="ctr">
                      <a:solidFill>
                        <a:srgbClr val="FFFFFF"/>
                      </a:solidFill>
                      <a:prstDash val="solid"/>
                      <a:round/>
                      <a:headEnd type="none" w="med" len="med"/>
                      <a:tailEnd type="none" w="med" len="med"/>
                    </a:lnT>
                    <a:lnB w="35409"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861732">
                <a:tc>
                  <a:txBody>
                    <a:bodyPr/>
                    <a:lstStyle/>
                    <a:p>
                      <a:pPr algn="ctr">
                        <a:lnSpc>
                          <a:spcPts val="2547"/>
                        </a:lnSpc>
                        <a:defRPr/>
                      </a:pPr>
                      <a:r>
                        <a:rPr lang="en-US" sz="1819">
                          <a:solidFill>
                            <a:srgbClr val="FFFFFF"/>
                          </a:solidFill>
                          <a:latin typeface="DM Sans"/>
                          <a:ea typeface="DM Sans"/>
                          <a:cs typeface="DM Sans"/>
                          <a:sym typeface="DM Sans"/>
                        </a:rPr>
                        <a:t>BR-02</a:t>
                      </a:r>
                      <a:endParaRPr lang="en-US" sz="1100"/>
                    </a:p>
                  </a:txBody>
                  <a:tcPr marL="183649" marR="183649" marT="183649" marB="183649" anchor="ctr">
                    <a:lnL w="35409" cap="flat" cmpd="sng" algn="ctr">
                      <a:solidFill>
                        <a:srgbClr val="FFFFFF"/>
                      </a:solidFill>
                      <a:prstDash val="solid"/>
                      <a:round/>
                      <a:headEnd type="none" w="med" len="med"/>
                      <a:tailEnd type="none" w="med" len="med"/>
                    </a:lnL>
                    <a:lnR w="35409" cap="flat" cmpd="sng" algn="ctr">
                      <a:solidFill>
                        <a:srgbClr val="FFFFFF"/>
                      </a:solidFill>
                      <a:prstDash val="solid"/>
                      <a:round/>
                      <a:headEnd type="none" w="med" len="med"/>
                      <a:tailEnd type="none" w="med" len="med"/>
                    </a:lnR>
                    <a:lnT w="35409" cap="flat" cmpd="sng" algn="ctr">
                      <a:solidFill>
                        <a:srgbClr val="FFFFFF"/>
                      </a:solidFill>
                      <a:prstDash val="solid"/>
                      <a:round/>
                      <a:headEnd type="none" w="med" len="med"/>
                      <a:tailEnd type="none" w="med" len="med"/>
                    </a:lnT>
                    <a:lnB w="35409" cap="flat" cmpd="sng" algn="ctr">
                      <a:solidFill>
                        <a:srgbClr val="FFFFFF"/>
                      </a:solidFill>
                      <a:prstDash val="solid"/>
                      <a:round/>
                      <a:headEnd type="none" w="med" len="med"/>
                      <a:tailEnd type="none" w="med" len="med"/>
                    </a:lnB>
                  </a:tcPr>
                </a:tc>
                <a:tc>
                  <a:txBody>
                    <a:bodyPr/>
                    <a:lstStyle/>
                    <a:p>
                      <a:pPr algn="l">
                        <a:lnSpc>
                          <a:spcPts val="2547"/>
                        </a:lnSpc>
                        <a:defRPr/>
                      </a:pPr>
                      <a:r>
                        <a:rPr lang="en-US" sz="1819">
                          <a:solidFill>
                            <a:srgbClr val="FFFFFF"/>
                          </a:solidFill>
                          <a:latin typeface="DM Sans"/>
                          <a:ea typeface="DM Sans"/>
                          <a:cs typeface="DM Sans"/>
                          <a:sym typeface="DM Sans"/>
                        </a:rPr>
                        <a:t>Customers must provide valid payment information at the time of order placement.</a:t>
                      </a:r>
                      <a:endParaRPr lang="en-US" sz="1100"/>
                    </a:p>
                  </a:txBody>
                  <a:tcPr marL="183649" marR="183649" marT="183649" marB="183649" anchor="ctr">
                    <a:lnL w="35409" cap="flat" cmpd="sng" algn="ctr">
                      <a:solidFill>
                        <a:srgbClr val="FFFFFF"/>
                      </a:solidFill>
                      <a:prstDash val="solid"/>
                      <a:round/>
                      <a:headEnd type="none" w="med" len="med"/>
                      <a:tailEnd type="none" w="med" len="med"/>
                    </a:lnL>
                    <a:lnR w="35409" cap="flat" cmpd="sng" algn="ctr">
                      <a:solidFill>
                        <a:srgbClr val="FFFFFF"/>
                      </a:solidFill>
                      <a:prstDash val="solid"/>
                      <a:round/>
                      <a:headEnd type="none" w="med" len="med"/>
                      <a:tailEnd type="none" w="med" len="med"/>
                    </a:lnR>
                    <a:lnT w="35409" cap="flat" cmpd="sng" algn="ctr">
                      <a:solidFill>
                        <a:srgbClr val="FFFFFF"/>
                      </a:solidFill>
                      <a:prstDash val="solid"/>
                      <a:round/>
                      <a:headEnd type="none" w="med" len="med"/>
                      <a:tailEnd type="none" w="med" len="med"/>
                    </a:lnT>
                    <a:lnB w="35409"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61732">
                <a:tc>
                  <a:txBody>
                    <a:bodyPr/>
                    <a:lstStyle/>
                    <a:p>
                      <a:pPr algn="ctr">
                        <a:lnSpc>
                          <a:spcPts val="2547"/>
                        </a:lnSpc>
                        <a:defRPr/>
                      </a:pPr>
                      <a:r>
                        <a:rPr lang="en-US" sz="1819">
                          <a:solidFill>
                            <a:srgbClr val="FFFFFF"/>
                          </a:solidFill>
                          <a:latin typeface="DM Sans"/>
                          <a:ea typeface="DM Sans"/>
                          <a:cs typeface="DM Sans"/>
                          <a:sym typeface="DM Sans"/>
                        </a:rPr>
                        <a:t>BR-03</a:t>
                      </a:r>
                      <a:endParaRPr lang="en-US" sz="1100"/>
                    </a:p>
                  </a:txBody>
                  <a:tcPr marL="183649" marR="183649" marT="183649" marB="183649" anchor="ctr">
                    <a:lnL w="35409" cap="flat" cmpd="sng" algn="ctr">
                      <a:solidFill>
                        <a:srgbClr val="FFFFFF"/>
                      </a:solidFill>
                      <a:prstDash val="solid"/>
                      <a:round/>
                      <a:headEnd type="none" w="med" len="med"/>
                      <a:tailEnd type="none" w="med" len="med"/>
                    </a:lnL>
                    <a:lnR w="35409" cap="flat" cmpd="sng" algn="ctr">
                      <a:solidFill>
                        <a:srgbClr val="FFFFFF"/>
                      </a:solidFill>
                      <a:prstDash val="solid"/>
                      <a:round/>
                      <a:headEnd type="none" w="med" len="med"/>
                      <a:tailEnd type="none" w="med" len="med"/>
                    </a:lnR>
                    <a:lnT w="35409" cap="flat" cmpd="sng" algn="ctr">
                      <a:solidFill>
                        <a:srgbClr val="FFFFFF"/>
                      </a:solidFill>
                      <a:prstDash val="solid"/>
                      <a:round/>
                      <a:headEnd type="none" w="med" len="med"/>
                      <a:tailEnd type="none" w="med" len="med"/>
                    </a:lnT>
                    <a:lnB w="35409" cap="flat" cmpd="sng" algn="ctr">
                      <a:solidFill>
                        <a:srgbClr val="FFFFFF"/>
                      </a:solidFill>
                      <a:prstDash val="solid"/>
                      <a:round/>
                      <a:headEnd type="none" w="med" len="med"/>
                      <a:tailEnd type="none" w="med" len="med"/>
                    </a:lnB>
                  </a:tcPr>
                </a:tc>
                <a:tc>
                  <a:txBody>
                    <a:bodyPr/>
                    <a:lstStyle/>
                    <a:p>
                      <a:pPr algn="l">
                        <a:lnSpc>
                          <a:spcPts val="2547"/>
                        </a:lnSpc>
                        <a:defRPr/>
                      </a:pPr>
                      <a:r>
                        <a:rPr lang="en-US" sz="1819">
                          <a:solidFill>
                            <a:srgbClr val="FFFFFF"/>
                          </a:solidFill>
                          <a:latin typeface="DM Sans"/>
                          <a:ea typeface="DM Sans"/>
                          <a:cs typeface="DM Sans"/>
                          <a:sym typeface="DM Sans"/>
                        </a:rPr>
                        <a:t>Orders cannot be canceled or modified once they reach the "Baking" status.</a:t>
                      </a:r>
                      <a:endParaRPr lang="en-US" sz="1100"/>
                    </a:p>
                  </a:txBody>
                  <a:tcPr marL="183649" marR="183649" marT="183649" marB="183649" anchor="ctr">
                    <a:lnL w="35409" cap="flat" cmpd="sng" algn="ctr">
                      <a:solidFill>
                        <a:srgbClr val="FFFFFF"/>
                      </a:solidFill>
                      <a:prstDash val="solid"/>
                      <a:round/>
                      <a:headEnd type="none" w="med" len="med"/>
                      <a:tailEnd type="none" w="med" len="med"/>
                    </a:lnL>
                    <a:lnR w="35409" cap="flat" cmpd="sng" algn="ctr">
                      <a:solidFill>
                        <a:srgbClr val="FFFFFF"/>
                      </a:solidFill>
                      <a:prstDash val="solid"/>
                      <a:round/>
                      <a:headEnd type="none" w="med" len="med"/>
                      <a:tailEnd type="none" w="med" len="med"/>
                    </a:lnR>
                    <a:lnT w="35409" cap="flat" cmpd="sng" algn="ctr">
                      <a:solidFill>
                        <a:srgbClr val="FFFFFF"/>
                      </a:solidFill>
                      <a:prstDash val="solid"/>
                      <a:round/>
                      <a:headEnd type="none" w="med" len="med"/>
                      <a:tailEnd type="none" w="med" len="med"/>
                    </a:lnT>
                    <a:lnB w="35409"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861732">
                <a:tc>
                  <a:txBody>
                    <a:bodyPr/>
                    <a:lstStyle/>
                    <a:p>
                      <a:pPr algn="ctr">
                        <a:lnSpc>
                          <a:spcPts val="2547"/>
                        </a:lnSpc>
                        <a:defRPr/>
                      </a:pPr>
                      <a:r>
                        <a:rPr lang="en-US" sz="1819">
                          <a:solidFill>
                            <a:srgbClr val="FFFFFF"/>
                          </a:solidFill>
                          <a:latin typeface="DM Sans"/>
                          <a:ea typeface="DM Sans"/>
                          <a:cs typeface="DM Sans"/>
                          <a:sym typeface="DM Sans"/>
                        </a:rPr>
                        <a:t>BR-04</a:t>
                      </a:r>
                      <a:endParaRPr lang="en-US" sz="1100"/>
                    </a:p>
                  </a:txBody>
                  <a:tcPr marL="183649" marR="183649" marT="183649" marB="183649" anchor="ctr">
                    <a:lnL w="35409" cap="flat" cmpd="sng" algn="ctr">
                      <a:solidFill>
                        <a:srgbClr val="FFFFFF"/>
                      </a:solidFill>
                      <a:prstDash val="solid"/>
                      <a:round/>
                      <a:headEnd type="none" w="med" len="med"/>
                      <a:tailEnd type="none" w="med" len="med"/>
                    </a:lnL>
                    <a:lnR w="35409" cap="flat" cmpd="sng" algn="ctr">
                      <a:solidFill>
                        <a:srgbClr val="FFFFFF"/>
                      </a:solidFill>
                      <a:prstDash val="solid"/>
                      <a:round/>
                      <a:headEnd type="none" w="med" len="med"/>
                      <a:tailEnd type="none" w="med" len="med"/>
                    </a:lnR>
                    <a:lnT w="35409" cap="flat" cmpd="sng" algn="ctr">
                      <a:solidFill>
                        <a:srgbClr val="FFFFFF"/>
                      </a:solidFill>
                      <a:prstDash val="solid"/>
                      <a:round/>
                      <a:headEnd type="none" w="med" len="med"/>
                      <a:tailEnd type="none" w="med" len="med"/>
                    </a:lnT>
                    <a:lnB w="35409" cap="flat" cmpd="sng" algn="ctr">
                      <a:solidFill>
                        <a:srgbClr val="FFFFFF"/>
                      </a:solidFill>
                      <a:prstDash val="solid"/>
                      <a:round/>
                      <a:headEnd type="none" w="med" len="med"/>
                      <a:tailEnd type="none" w="med" len="med"/>
                    </a:lnB>
                  </a:tcPr>
                </a:tc>
                <a:tc>
                  <a:txBody>
                    <a:bodyPr/>
                    <a:lstStyle/>
                    <a:p>
                      <a:pPr algn="l">
                        <a:lnSpc>
                          <a:spcPts val="2547"/>
                        </a:lnSpc>
                        <a:defRPr/>
                      </a:pPr>
                      <a:r>
                        <a:rPr lang="en-US" sz="1819">
                          <a:solidFill>
                            <a:srgbClr val="FFFFFF"/>
                          </a:solidFill>
                          <a:latin typeface="DM Sans"/>
                          <a:ea typeface="DM Sans"/>
                          <a:cs typeface="DM Sans"/>
                          <a:sym typeface="DM Sans"/>
                        </a:rPr>
                        <a:t>Inventory levels must be updated in real-time as orders are placed and processed</a:t>
                      </a:r>
                      <a:endParaRPr lang="en-US" sz="1100"/>
                    </a:p>
                  </a:txBody>
                  <a:tcPr marL="183649" marR="183649" marT="183649" marB="183649" anchor="ctr">
                    <a:lnL w="35409" cap="flat" cmpd="sng" algn="ctr">
                      <a:solidFill>
                        <a:srgbClr val="FFFFFF"/>
                      </a:solidFill>
                      <a:prstDash val="solid"/>
                      <a:round/>
                      <a:headEnd type="none" w="med" len="med"/>
                      <a:tailEnd type="none" w="med" len="med"/>
                    </a:lnL>
                    <a:lnR w="35409" cap="flat" cmpd="sng" algn="ctr">
                      <a:solidFill>
                        <a:srgbClr val="FFFFFF"/>
                      </a:solidFill>
                      <a:prstDash val="solid"/>
                      <a:round/>
                      <a:headEnd type="none" w="med" len="med"/>
                      <a:tailEnd type="none" w="med" len="med"/>
                    </a:lnR>
                    <a:lnT w="35409" cap="flat" cmpd="sng" algn="ctr">
                      <a:solidFill>
                        <a:srgbClr val="FFFFFF"/>
                      </a:solidFill>
                      <a:prstDash val="solid"/>
                      <a:round/>
                      <a:headEnd type="none" w="med" len="med"/>
                      <a:tailEnd type="none" w="med" len="med"/>
                    </a:lnT>
                    <a:lnB w="35409"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041966">
                <a:tc>
                  <a:txBody>
                    <a:bodyPr/>
                    <a:lstStyle/>
                    <a:p>
                      <a:pPr algn="ctr">
                        <a:lnSpc>
                          <a:spcPts val="2547"/>
                        </a:lnSpc>
                        <a:defRPr/>
                      </a:pPr>
                      <a:r>
                        <a:rPr lang="en-US" sz="1819">
                          <a:solidFill>
                            <a:srgbClr val="FFFFFF"/>
                          </a:solidFill>
                          <a:latin typeface="DM Sans"/>
                          <a:ea typeface="DM Sans"/>
                          <a:cs typeface="DM Sans"/>
                          <a:sym typeface="DM Sans"/>
                        </a:rPr>
                        <a:t>BR-05</a:t>
                      </a:r>
                      <a:endParaRPr lang="en-US" sz="1100"/>
                    </a:p>
                  </a:txBody>
                  <a:tcPr marL="183649" marR="183649" marT="183649" marB="183649" anchor="ctr">
                    <a:lnL w="35409" cap="flat" cmpd="sng" algn="ctr">
                      <a:solidFill>
                        <a:srgbClr val="FFFFFF"/>
                      </a:solidFill>
                      <a:prstDash val="solid"/>
                      <a:round/>
                      <a:headEnd type="none" w="med" len="med"/>
                      <a:tailEnd type="none" w="med" len="med"/>
                    </a:lnL>
                    <a:lnR w="35409" cap="flat" cmpd="sng" algn="ctr">
                      <a:solidFill>
                        <a:srgbClr val="FFFFFF"/>
                      </a:solidFill>
                      <a:prstDash val="solid"/>
                      <a:round/>
                      <a:headEnd type="none" w="med" len="med"/>
                      <a:tailEnd type="none" w="med" len="med"/>
                    </a:lnR>
                    <a:lnT w="35409" cap="flat" cmpd="sng" algn="ctr">
                      <a:solidFill>
                        <a:srgbClr val="FFFFFF"/>
                      </a:solidFill>
                      <a:prstDash val="solid"/>
                      <a:round/>
                      <a:headEnd type="none" w="med" len="med"/>
                      <a:tailEnd type="none" w="med" len="med"/>
                    </a:lnT>
                    <a:lnB w="35409" cap="flat" cmpd="sng" algn="ctr">
                      <a:solidFill>
                        <a:srgbClr val="FFFFFF"/>
                      </a:solidFill>
                      <a:prstDash val="solid"/>
                      <a:round/>
                      <a:headEnd type="none" w="med" len="med"/>
                      <a:tailEnd type="none" w="med" len="med"/>
                    </a:lnB>
                  </a:tcPr>
                </a:tc>
                <a:tc>
                  <a:txBody>
                    <a:bodyPr/>
                    <a:lstStyle/>
                    <a:p>
                      <a:pPr algn="l">
                        <a:lnSpc>
                          <a:spcPts val="2547"/>
                        </a:lnSpc>
                        <a:defRPr/>
                      </a:pPr>
                      <a:r>
                        <a:rPr lang="en-US" sz="1819">
                          <a:solidFill>
                            <a:srgbClr val="FFFFFF"/>
                          </a:solidFill>
                          <a:latin typeface="DM Sans"/>
                          <a:ea typeface="DM Sans"/>
                          <a:cs typeface="DM Sans"/>
                          <a:sym typeface="DM Sans"/>
                        </a:rPr>
                        <a:t>Discount codes must be applied at the time of checkout, and only one discount code can be</a:t>
                      </a:r>
                      <a:endParaRPr lang="en-US" sz="1100"/>
                    </a:p>
                    <a:p>
                      <a:pPr algn="l">
                        <a:lnSpc>
                          <a:spcPts val="2547"/>
                        </a:lnSpc>
                      </a:pPr>
                      <a:r>
                        <a:rPr lang="en-US" sz="1819">
                          <a:solidFill>
                            <a:srgbClr val="FFFFFF"/>
                          </a:solidFill>
                          <a:latin typeface="DM Sans"/>
                          <a:ea typeface="DM Sans"/>
                          <a:cs typeface="DM Sans"/>
                          <a:sym typeface="DM Sans"/>
                        </a:rPr>
                        <a:t> used per order.      </a:t>
                      </a:r>
                    </a:p>
                  </a:txBody>
                  <a:tcPr marL="183649" marR="183649" marT="183649" marB="183649" anchor="ctr">
                    <a:lnL w="35409" cap="flat" cmpd="sng" algn="ctr">
                      <a:solidFill>
                        <a:srgbClr val="FFFFFF"/>
                      </a:solidFill>
                      <a:prstDash val="solid"/>
                      <a:round/>
                      <a:headEnd type="none" w="med" len="med"/>
                      <a:tailEnd type="none" w="med" len="med"/>
                    </a:lnL>
                    <a:lnR w="35409" cap="flat" cmpd="sng" algn="ctr">
                      <a:solidFill>
                        <a:srgbClr val="FFFFFF"/>
                      </a:solidFill>
                      <a:prstDash val="solid"/>
                      <a:round/>
                      <a:headEnd type="none" w="med" len="med"/>
                      <a:tailEnd type="none" w="med" len="med"/>
                    </a:lnR>
                    <a:lnT w="35409" cap="flat" cmpd="sng" algn="ctr">
                      <a:solidFill>
                        <a:srgbClr val="FFFFFF"/>
                      </a:solidFill>
                      <a:prstDash val="solid"/>
                      <a:round/>
                      <a:headEnd type="none" w="med" len="med"/>
                      <a:tailEnd type="none" w="med" len="med"/>
                    </a:lnT>
                    <a:lnB w="35409"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865216">
                <a:tc>
                  <a:txBody>
                    <a:bodyPr/>
                    <a:lstStyle/>
                    <a:p>
                      <a:pPr algn="ctr">
                        <a:lnSpc>
                          <a:spcPts val="2547"/>
                        </a:lnSpc>
                        <a:defRPr/>
                      </a:pPr>
                      <a:r>
                        <a:rPr lang="en-US" sz="1819">
                          <a:solidFill>
                            <a:srgbClr val="FFFFFF"/>
                          </a:solidFill>
                          <a:latin typeface="DM Sans"/>
                          <a:ea typeface="DM Sans"/>
                          <a:cs typeface="DM Sans"/>
                          <a:sym typeface="DM Sans"/>
                        </a:rPr>
                        <a:t>BR-06</a:t>
                      </a:r>
                      <a:endParaRPr lang="en-US" sz="1100"/>
                    </a:p>
                  </a:txBody>
                  <a:tcPr marL="183649" marR="183649" marT="183649" marB="183649" anchor="ctr">
                    <a:lnL w="35409" cap="flat" cmpd="sng" algn="ctr">
                      <a:solidFill>
                        <a:srgbClr val="FFFFFF"/>
                      </a:solidFill>
                      <a:prstDash val="solid"/>
                      <a:round/>
                      <a:headEnd type="none" w="med" len="med"/>
                      <a:tailEnd type="none" w="med" len="med"/>
                    </a:lnL>
                    <a:lnR w="35409" cap="flat" cmpd="sng" algn="ctr">
                      <a:solidFill>
                        <a:srgbClr val="FFFFFF"/>
                      </a:solidFill>
                      <a:prstDash val="solid"/>
                      <a:round/>
                      <a:headEnd type="none" w="med" len="med"/>
                      <a:tailEnd type="none" w="med" len="med"/>
                    </a:lnR>
                    <a:lnT w="35409" cap="flat" cmpd="sng" algn="ctr">
                      <a:solidFill>
                        <a:srgbClr val="FFFFFF"/>
                      </a:solidFill>
                      <a:prstDash val="solid"/>
                      <a:round/>
                      <a:headEnd type="none" w="med" len="med"/>
                      <a:tailEnd type="none" w="med" len="med"/>
                    </a:lnT>
                    <a:lnB w="35409" cap="flat" cmpd="sng" algn="ctr">
                      <a:solidFill>
                        <a:srgbClr val="FFFFFF"/>
                      </a:solidFill>
                      <a:prstDash val="solid"/>
                      <a:round/>
                      <a:headEnd type="none" w="med" len="med"/>
                      <a:tailEnd type="none" w="med" len="med"/>
                    </a:lnB>
                  </a:tcPr>
                </a:tc>
                <a:tc>
                  <a:txBody>
                    <a:bodyPr/>
                    <a:lstStyle/>
                    <a:p>
                      <a:pPr algn="l">
                        <a:lnSpc>
                          <a:spcPts val="2547"/>
                        </a:lnSpc>
                        <a:defRPr/>
                      </a:pPr>
                      <a:r>
                        <a:rPr lang="en-US" sz="1819">
                          <a:solidFill>
                            <a:srgbClr val="FFFFFF"/>
                          </a:solidFill>
                          <a:latin typeface="DM Sans"/>
                          <a:ea typeface="DM Sans"/>
                          <a:cs typeface="DM Sans"/>
                          <a:sym typeface="DM Sans"/>
                        </a:rPr>
                        <a:t>Refunds are only available for orders that have not yet been started ("Pending" status).</a:t>
                      </a:r>
                      <a:endParaRPr lang="en-US" sz="1100"/>
                    </a:p>
                  </a:txBody>
                  <a:tcPr marL="183649" marR="183649" marT="183649" marB="183649" anchor="ctr">
                    <a:lnL w="35409" cap="flat" cmpd="sng" algn="ctr">
                      <a:solidFill>
                        <a:srgbClr val="FFFFFF"/>
                      </a:solidFill>
                      <a:prstDash val="solid"/>
                      <a:round/>
                      <a:headEnd type="none" w="med" len="med"/>
                      <a:tailEnd type="none" w="med" len="med"/>
                    </a:lnL>
                    <a:lnR w="35409" cap="flat" cmpd="sng" algn="ctr">
                      <a:solidFill>
                        <a:srgbClr val="FFFFFF"/>
                      </a:solidFill>
                      <a:prstDash val="solid"/>
                      <a:round/>
                      <a:headEnd type="none" w="med" len="med"/>
                      <a:tailEnd type="none" w="med" len="med"/>
                    </a:lnR>
                    <a:lnT w="35409" cap="flat" cmpd="sng" algn="ctr">
                      <a:solidFill>
                        <a:srgbClr val="FFFFFF"/>
                      </a:solidFill>
                      <a:prstDash val="solid"/>
                      <a:round/>
                      <a:headEnd type="none" w="med" len="med"/>
                      <a:tailEnd type="none" w="med" len="med"/>
                    </a:lnT>
                    <a:lnB w="35409"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1041966">
                <a:tc>
                  <a:txBody>
                    <a:bodyPr/>
                    <a:lstStyle/>
                    <a:p>
                      <a:pPr algn="ctr">
                        <a:lnSpc>
                          <a:spcPts val="2547"/>
                        </a:lnSpc>
                        <a:defRPr/>
                      </a:pPr>
                      <a:r>
                        <a:rPr lang="en-US" sz="1819">
                          <a:solidFill>
                            <a:srgbClr val="FFFFFF"/>
                          </a:solidFill>
                          <a:latin typeface="DM Sans"/>
                          <a:ea typeface="DM Sans"/>
                          <a:cs typeface="DM Sans"/>
                          <a:sym typeface="DM Sans"/>
                        </a:rPr>
                        <a:t>BR-07</a:t>
                      </a:r>
                      <a:endParaRPr lang="en-US" sz="1100"/>
                    </a:p>
                  </a:txBody>
                  <a:tcPr marL="183649" marR="183649" marT="183649" marB="183649" anchor="ctr">
                    <a:lnL w="35409" cap="flat" cmpd="sng" algn="ctr">
                      <a:solidFill>
                        <a:srgbClr val="FFFFFF"/>
                      </a:solidFill>
                      <a:prstDash val="solid"/>
                      <a:round/>
                      <a:headEnd type="none" w="med" len="med"/>
                      <a:tailEnd type="none" w="med" len="med"/>
                    </a:lnL>
                    <a:lnR w="35409" cap="flat" cmpd="sng" algn="ctr">
                      <a:solidFill>
                        <a:srgbClr val="FFFFFF"/>
                      </a:solidFill>
                      <a:prstDash val="solid"/>
                      <a:round/>
                      <a:headEnd type="none" w="med" len="med"/>
                      <a:tailEnd type="none" w="med" len="med"/>
                    </a:lnR>
                    <a:lnT w="35409" cap="flat" cmpd="sng" algn="ctr">
                      <a:solidFill>
                        <a:srgbClr val="FFFFFF"/>
                      </a:solidFill>
                      <a:prstDash val="solid"/>
                      <a:round/>
                      <a:headEnd type="none" w="med" len="med"/>
                      <a:tailEnd type="none" w="med" len="med"/>
                    </a:lnT>
                    <a:lnB w="35409" cap="flat" cmpd="sng" algn="ctr">
                      <a:solidFill>
                        <a:srgbClr val="FFFFFF"/>
                      </a:solidFill>
                      <a:prstDash val="solid"/>
                      <a:round/>
                      <a:headEnd type="none" w="med" len="med"/>
                      <a:tailEnd type="none" w="med" len="med"/>
                    </a:lnB>
                  </a:tcPr>
                </a:tc>
                <a:tc>
                  <a:txBody>
                    <a:bodyPr/>
                    <a:lstStyle/>
                    <a:p>
                      <a:pPr algn="l">
                        <a:lnSpc>
                          <a:spcPts val="2547"/>
                        </a:lnSpc>
                        <a:defRPr/>
                      </a:pPr>
                      <a:r>
                        <a:rPr lang="en-US" sz="1819">
                          <a:solidFill>
                            <a:srgbClr val="FFFFFF"/>
                          </a:solidFill>
                          <a:latin typeface="DM Sans"/>
                          <a:ea typeface="DM Sans"/>
                          <a:cs typeface="DM Sans"/>
                          <a:sym typeface="DM Sans"/>
                        </a:rPr>
                        <a:t>Delivery options must be chosen at the time of order placement, with delivery times being estimated and not guaranteed.</a:t>
                      </a:r>
                      <a:endParaRPr lang="en-US" sz="1100"/>
                    </a:p>
                  </a:txBody>
                  <a:tcPr marL="183649" marR="183649" marT="183649" marB="183649" anchor="ctr">
                    <a:lnL w="35409" cap="flat" cmpd="sng" algn="ctr">
                      <a:solidFill>
                        <a:srgbClr val="FFFFFF"/>
                      </a:solidFill>
                      <a:prstDash val="solid"/>
                      <a:round/>
                      <a:headEnd type="none" w="med" len="med"/>
                      <a:tailEnd type="none" w="med" len="med"/>
                    </a:lnL>
                    <a:lnR w="35409" cap="flat" cmpd="sng" algn="ctr">
                      <a:solidFill>
                        <a:srgbClr val="FFFFFF"/>
                      </a:solidFill>
                      <a:prstDash val="solid"/>
                      <a:round/>
                      <a:headEnd type="none" w="med" len="med"/>
                      <a:tailEnd type="none" w="med" len="med"/>
                    </a:lnR>
                    <a:lnT w="35409" cap="flat" cmpd="sng" algn="ctr">
                      <a:solidFill>
                        <a:srgbClr val="FFFFFF"/>
                      </a:solidFill>
                      <a:prstDash val="solid"/>
                      <a:round/>
                      <a:headEnd type="none" w="med" len="med"/>
                      <a:tailEnd type="none" w="med" len="med"/>
                    </a:lnT>
                    <a:lnB w="35409"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1041966">
                <a:tc>
                  <a:txBody>
                    <a:bodyPr/>
                    <a:lstStyle/>
                    <a:p>
                      <a:pPr algn="ctr">
                        <a:lnSpc>
                          <a:spcPts val="2547"/>
                        </a:lnSpc>
                        <a:defRPr/>
                      </a:pPr>
                      <a:r>
                        <a:rPr lang="en-US" sz="1819">
                          <a:solidFill>
                            <a:srgbClr val="FFFFFF"/>
                          </a:solidFill>
                          <a:latin typeface="DM Sans"/>
                          <a:ea typeface="DM Sans"/>
                          <a:cs typeface="DM Sans"/>
                          <a:sym typeface="DM Sans"/>
                        </a:rPr>
                        <a:t>BR-08</a:t>
                      </a:r>
                      <a:endParaRPr lang="en-US" sz="1100"/>
                    </a:p>
                  </a:txBody>
                  <a:tcPr marL="183649" marR="183649" marT="183649" marB="183649" anchor="ctr">
                    <a:lnL w="35409" cap="flat" cmpd="sng" algn="ctr">
                      <a:solidFill>
                        <a:srgbClr val="FFFFFF"/>
                      </a:solidFill>
                      <a:prstDash val="solid"/>
                      <a:round/>
                      <a:headEnd type="none" w="med" len="med"/>
                      <a:tailEnd type="none" w="med" len="med"/>
                    </a:lnL>
                    <a:lnR w="35409" cap="flat" cmpd="sng" algn="ctr">
                      <a:solidFill>
                        <a:srgbClr val="FFFFFF"/>
                      </a:solidFill>
                      <a:prstDash val="solid"/>
                      <a:round/>
                      <a:headEnd type="none" w="med" len="med"/>
                      <a:tailEnd type="none" w="med" len="med"/>
                    </a:lnR>
                    <a:lnT w="35409" cap="flat" cmpd="sng" algn="ctr">
                      <a:solidFill>
                        <a:srgbClr val="FFFFFF"/>
                      </a:solidFill>
                      <a:prstDash val="solid"/>
                      <a:round/>
                      <a:headEnd type="none" w="med" len="med"/>
                      <a:tailEnd type="none" w="med" len="med"/>
                    </a:lnT>
                    <a:lnB w="35409" cap="flat" cmpd="sng" algn="ctr">
                      <a:solidFill>
                        <a:srgbClr val="FFFFFF"/>
                      </a:solidFill>
                      <a:prstDash val="solid"/>
                      <a:round/>
                      <a:headEnd type="none" w="med" len="med"/>
                      <a:tailEnd type="none" w="med" len="med"/>
                    </a:lnB>
                  </a:tcPr>
                </a:tc>
                <a:tc>
                  <a:txBody>
                    <a:bodyPr/>
                    <a:lstStyle/>
                    <a:p>
                      <a:pPr algn="l">
                        <a:lnSpc>
                          <a:spcPts val="2547"/>
                        </a:lnSpc>
                        <a:defRPr/>
                      </a:pPr>
                      <a:r>
                        <a:rPr lang="en-US" sz="1819">
                          <a:solidFill>
                            <a:srgbClr val="FFFFFF"/>
                          </a:solidFill>
                          <a:latin typeface="DM Sans"/>
                          <a:ea typeface="DM Sans"/>
                          <a:cs typeface="DM Sans"/>
                          <a:sym typeface="DM Sans"/>
                        </a:rPr>
                        <a:t>Customers have the right to request deletion of their personal data from the system in compliance with data protection regulations.</a:t>
                      </a:r>
                      <a:endParaRPr lang="en-US" sz="1100"/>
                    </a:p>
                  </a:txBody>
                  <a:tcPr marL="183649" marR="183649" marT="183649" marB="183649" anchor="ctr">
                    <a:lnL w="35409" cap="flat" cmpd="sng" algn="ctr">
                      <a:solidFill>
                        <a:srgbClr val="FFFFFF"/>
                      </a:solidFill>
                      <a:prstDash val="solid"/>
                      <a:round/>
                      <a:headEnd type="none" w="med" len="med"/>
                      <a:tailEnd type="none" w="med" len="med"/>
                    </a:lnL>
                    <a:lnR w="35409" cap="flat" cmpd="sng" algn="ctr">
                      <a:solidFill>
                        <a:srgbClr val="FFFFFF"/>
                      </a:solidFill>
                      <a:prstDash val="solid"/>
                      <a:round/>
                      <a:headEnd type="none" w="med" len="med"/>
                      <a:tailEnd type="none" w="med" len="med"/>
                    </a:lnR>
                    <a:lnT w="35409" cap="flat" cmpd="sng" algn="ctr">
                      <a:solidFill>
                        <a:srgbClr val="FFFFFF"/>
                      </a:solidFill>
                      <a:prstDash val="solid"/>
                      <a:round/>
                      <a:headEnd type="none" w="med" len="med"/>
                      <a:tailEnd type="none" w="med" len="med"/>
                    </a:lnT>
                    <a:lnB w="35409"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TextBox 5"/>
          <p:cNvSpPr txBox="1"/>
          <p:nvPr/>
        </p:nvSpPr>
        <p:spPr>
          <a:xfrm>
            <a:off x="4888147" y="9463666"/>
            <a:ext cx="8833914" cy="597236"/>
          </a:xfrm>
          <a:prstGeom prst="rect">
            <a:avLst/>
          </a:prstGeom>
        </p:spPr>
        <p:txBody>
          <a:bodyPr lIns="0" tIns="0" rIns="0" bIns="0" rtlCol="0" anchor="t">
            <a:spAutoFit/>
          </a:bodyPr>
          <a:lstStyle/>
          <a:p>
            <a:pPr algn="ctr">
              <a:lnSpc>
                <a:spcPts val="2471"/>
              </a:lnSpc>
            </a:pPr>
            <a:r>
              <a:rPr lang="en-US" sz="1790" spc="175">
                <a:solidFill>
                  <a:srgbClr val="F5FFF5"/>
                </a:solidFill>
                <a:latin typeface="DM Sans Bold"/>
                <a:ea typeface="DM Sans Bold"/>
                <a:cs typeface="DM Sans Bold"/>
                <a:sym typeface="DM Sans Bold"/>
              </a:rPr>
              <a:t>Figure 3.</a:t>
            </a:r>
            <a:r>
              <a:rPr lang="en-US" sz="1790" spc="175">
                <a:solidFill>
                  <a:srgbClr val="F5FFF5"/>
                </a:solidFill>
                <a:latin typeface="DM Sans"/>
                <a:ea typeface="DM Sans"/>
                <a:cs typeface="DM Sans"/>
                <a:sym typeface="DM Sans"/>
              </a:rPr>
              <a:t> Business rule for the Bakery Management System.</a:t>
            </a:r>
          </a:p>
          <a:p>
            <a:pPr algn="ctr">
              <a:lnSpc>
                <a:spcPts val="2471"/>
              </a:lnSpc>
            </a:pPr>
            <a:endParaRPr lang="en-US" sz="1790" spc="175">
              <a:solidFill>
                <a:srgbClr val="F5FFF5"/>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3544453" y="4189644"/>
            <a:ext cx="11199094" cy="2007132"/>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Now Bold"/>
                <a:ea typeface="Now Bold"/>
                <a:cs typeface="Now Bold"/>
                <a:sym typeface="Now Bold"/>
              </a:rPr>
              <a:t>SOFTWARE REQUIREMENT SPECIFICATION</a:t>
            </a:r>
          </a:p>
        </p:txBody>
      </p:sp>
      <p:sp>
        <p:nvSpPr>
          <p:cNvPr id="3" name="Freeform 3"/>
          <p:cNvSpPr/>
          <p:nvPr/>
        </p:nvSpPr>
        <p:spPr>
          <a:xfrm>
            <a:off x="-2622339" y="7588230"/>
            <a:ext cx="6835033" cy="5927838"/>
          </a:xfrm>
          <a:custGeom>
            <a:avLst/>
            <a:gdLst/>
            <a:ahLst/>
            <a:cxnLst/>
            <a:rect l="l" t="t" r="r" b="b"/>
            <a:pathLst>
              <a:path w="6835033" h="5927838">
                <a:moveTo>
                  <a:pt x="0" y="0"/>
                </a:moveTo>
                <a:lnTo>
                  <a:pt x="6835034" y="0"/>
                </a:lnTo>
                <a:lnTo>
                  <a:pt x="6835034" y="5927838"/>
                </a:lnTo>
                <a:lnTo>
                  <a:pt x="0" y="592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704179" y="2421337"/>
            <a:ext cx="879643" cy="1273167"/>
          </a:xfrm>
          <a:custGeom>
            <a:avLst/>
            <a:gdLst/>
            <a:ahLst/>
            <a:cxnLst/>
            <a:rect l="l" t="t" r="r" b="b"/>
            <a:pathLst>
              <a:path w="879643" h="1273167">
                <a:moveTo>
                  <a:pt x="0" y="0"/>
                </a:moveTo>
                <a:lnTo>
                  <a:pt x="879642" y="0"/>
                </a:lnTo>
                <a:lnTo>
                  <a:pt x="879642" y="1273168"/>
                </a:lnTo>
                <a:lnTo>
                  <a:pt x="0" y="12731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4497876" y="6536140"/>
            <a:ext cx="9292248" cy="1511636"/>
          </a:xfrm>
          <a:prstGeom prst="rect">
            <a:avLst/>
          </a:prstGeom>
        </p:spPr>
        <p:txBody>
          <a:bodyPr lIns="0" tIns="0" rIns="0" bIns="0" rtlCol="0" anchor="t">
            <a:spAutoFit/>
          </a:bodyPr>
          <a:lstStyle/>
          <a:p>
            <a:pPr algn="ctr">
              <a:lnSpc>
                <a:spcPts val="2471"/>
              </a:lnSpc>
            </a:pPr>
            <a:r>
              <a:rPr lang="en-US" sz="1790" spc="175">
                <a:solidFill>
                  <a:srgbClr val="F5FFF5"/>
                </a:solidFill>
                <a:latin typeface="DM Sans"/>
                <a:ea typeface="DM Sans"/>
                <a:cs typeface="DM Sans"/>
                <a:sym typeface="DM Sans"/>
              </a:rPr>
              <a:t>A Software Requirement Specification (SRS) for a bakery management system details the system's functional and non-functional requirements. It includes a comprehensive description of the system's features, such as order management, inventory tracking, customer management, and reporting capabilities.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3280212" y="7308744"/>
            <a:ext cx="5956513" cy="5956513"/>
          </a:xfrm>
          <a:custGeom>
            <a:avLst/>
            <a:gdLst/>
            <a:ahLst/>
            <a:cxnLst/>
            <a:rect l="l" t="t" r="r" b="b"/>
            <a:pathLst>
              <a:path w="5956513" h="5956513">
                <a:moveTo>
                  <a:pt x="0" y="0"/>
                </a:moveTo>
                <a:lnTo>
                  <a:pt x="5956513" y="0"/>
                </a:lnTo>
                <a:lnTo>
                  <a:pt x="5956513"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115478" y="-224231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597285" y="1168137"/>
            <a:ext cx="11939862" cy="7318363"/>
          </a:xfrm>
          <a:custGeom>
            <a:avLst/>
            <a:gdLst/>
            <a:ahLst/>
            <a:cxnLst/>
            <a:rect l="l" t="t" r="r" b="b"/>
            <a:pathLst>
              <a:path w="11939862" h="7318363">
                <a:moveTo>
                  <a:pt x="0" y="0"/>
                </a:moveTo>
                <a:lnTo>
                  <a:pt x="11939862" y="0"/>
                </a:lnTo>
                <a:lnTo>
                  <a:pt x="11939862" y="7318363"/>
                </a:lnTo>
                <a:lnTo>
                  <a:pt x="0" y="7318363"/>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4150258" y="8945395"/>
            <a:ext cx="8833914" cy="597236"/>
          </a:xfrm>
          <a:prstGeom prst="rect">
            <a:avLst/>
          </a:prstGeom>
        </p:spPr>
        <p:txBody>
          <a:bodyPr lIns="0" tIns="0" rIns="0" bIns="0" rtlCol="0" anchor="t">
            <a:spAutoFit/>
          </a:bodyPr>
          <a:lstStyle/>
          <a:p>
            <a:pPr algn="ctr">
              <a:lnSpc>
                <a:spcPts val="2471"/>
              </a:lnSpc>
            </a:pPr>
            <a:r>
              <a:rPr lang="en-US" sz="1790" spc="175">
                <a:solidFill>
                  <a:srgbClr val="F5FFF5"/>
                </a:solidFill>
                <a:latin typeface="DM Sans Bold"/>
                <a:ea typeface="DM Sans Bold"/>
                <a:cs typeface="DM Sans Bold"/>
                <a:sym typeface="DM Sans Bold"/>
              </a:rPr>
              <a:t>Figure 4.</a:t>
            </a:r>
            <a:r>
              <a:rPr lang="en-US" sz="1790" spc="175">
                <a:solidFill>
                  <a:srgbClr val="F5FFF5"/>
                </a:solidFill>
                <a:latin typeface="DM Sans"/>
                <a:ea typeface="DM Sans"/>
                <a:cs typeface="DM Sans"/>
                <a:sym typeface="DM Sans"/>
              </a:rPr>
              <a:t> Logical Data Model for the Bakery Management System.</a:t>
            </a:r>
          </a:p>
          <a:p>
            <a:pPr algn="ctr">
              <a:lnSpc>
                <a:spcPts val="2471"/>
              </a:lnSpc>
            </a:pPr>
            <a:endParaRPr lang="en-US" sz="1790" spc="175">
              <a:solidFill>
                <a:srgbClr val="F5FFF5"/>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514598" y="6524705"/>
            <a:ext cx="7086596" cy="7086596"/>
          </a:xfrm>
          <a:custGeom>
            <a:avLst/>
            <a:gdLst/>
            <a:ahLst/>
            <a:cxnLst/>
            <a:rect l="l" t="t" r="r" b="b"/>
            <a:pathLst>
              <a:path w="7086596" h="7086596">
                <a:moveTo>
                  <a:pt x="0" y="0"/>
                </a:moveTo>
                <a:lnTo>
                  <a:pt x="7086596" y="0"/>
                </a:lnTo>
                <a:lnTo>
                  <a:pt x="7086596" y="7086595"/>
                </a:lnTo>
                <a:lnTo>
                  <a:pt x="0" y="70865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436461">
            <a:off x="14050258" y="-3965468"/>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915404" y="4643037"/>
            <a:ext cx="8457192" cy="1000925"/>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Now Bold"/>
                <a:ea typeface="Now Bold"/>
                <a:cs typeface="Now Bold"/>
                <a:sym typeface="Now Bold"/>
              </a:rPr>
              <a:t>MEMBERS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3544453" y="4189644"/>
            <a:ext cx="11199094" cy="2007132"/>
          </a:xfrm>
          <a:prstGeom prst="rect">
            <a:avLst/>
          </a:prstGeom>
        </p:spPr>
        <p:txBody>
          <a:bodyPr lIns="0" tIns="0" rIns="0" bIns="0" rtlCol="0" anchor="t">
            <a:spAutoFit/>
          </a:bodyPr>
          <a:lstStyle/>
          <a:p>
            <a:pPr algn="ctr">
              <a:lnSpc>
                <a:spcPts val="7884"/>
              </a:lnSpc>
            </a:pPr>
            <a:r>
              <a:rPr lang="en-US" sz="6570">
                <a:solidFill>
                  <a:srgbClr val="FFFFFF"/>
                </a:solidFill>
                <a:latin typeface="Now Bold"/>
                <a:ea typeface="Now Bold"/>
                <a:cs typeface="Now Bold"/>
                <a:sym typeface="Now Bold"/>
              </a:rPr>
              <a:t>MODELING </a:t>
            </a:r>
          </a:p>
          <a:p>
            <a:pPr marL="0" lvl="0" indent="0" algn="ctr">
              <a:lnSpc>
                <a:spcPts val="7884"/>
              </a:lnSpc>
              <a:spcBef>
                <a:spcPct val="0"/>
              </a:spcBef>
            </a:pPr>
            <a:r>
              <a:rPr lang="en-US" sz="6570">
                <a:solidFill>
                  <a:srgbClr val="FFFFFF"/>
                </a:solidFill>
                <a:latin typeface="Now Bold"/>
                <a:ea typeface="Now Bold"/>
                <a:cs typeface="Now Bold"/>
                <a:sym typeface="Now Bold"/>
              </a:rPr>
              <a:t>THE REQUIREMENTS</a:t>
            </a:r>
          </a:p>
        </p:txBody>
      </p:sp>
      <p:sp>
        <p:nvSpPr>
          <p:cNvPr id="3" name="Freeform 3"/>
          <p:cNvSpPr/>
          <p:nvPr/>
        </p:nvSpPr>
        <p:spPr>
          <a:xfrm>
            <a:off x="-2622339" y="7588230"/>
            <a:ext cx="6835033" cy="5927838"/>
          </a:xfrm>
          <a:custGeom>
            <a:avLst/>
            <a:gdLst/>
            <a:ahLst/>
            <a:cxnLst/>
            <a:rect l="l" t="t" r="r" b="b"/>
            <a:pathLst>
              <a:path w="6835033" h="5927838">
                <a:moveTo>
                  <a:pt x="0" y="0"/>
                </a:moveTo>
                <a:lnTo>
                  <a:pt x="6835034" y="0"/>
                </a:lnTo>
                <a:lnTo>
                  <a:pt x="6835034" y="5927838"/>
                </a:lnTo>
                <a:lnTo>
                  <a:pt x="0" y="592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704179" y="2421337"/>
            <a:ext cx="879643" cy="1273167"/>
          </a:xfrm>
          <a:custGeom>
            <a:avLst/>
            <a:gdLst/>
            <a:ahLst/>
            <a:cxnLst/>
            <a:rect l="l" t="t" r="r" b="b"/>
            <a:pathLst>
              <a:path w="879643" h="1273167">
                <a:moveTo>
                  <a:pt x="0" y="0"/>
                </a:moveTo>
                <a:lnTo>
                  <a:pt x="879642" y="0"/>
                </a:lnTo>
                <a:lnTo>
                  <a:pt x="879642" y="1273168"/>
                </a:lnTo>
                <a:lnTo>
                  <a:pt x="0" y="12731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5085502" y="6496301"/>
            <a:ext cx="8116996" cy="902036"/>
          </a:xfrm>
          <a:prstGeom prst="rect">
            <a:avLst/>
          </a:prstGeom>
        </p:spPr>
        <p:txBody>
          <a:bodyPr lIns="0" tIns="0" rIns="0" bIns="0" rtlCol="0" anchor="t">
            <a:spAutoFit/>
          </a:bodyPr>
          <a:lstStyle/>
          <a:p>
            <a:pPr algn="ctr">
              <a:lnSpc>
                <a:spcPts val="2471"/>
              </a:lnSpc>
            </a:pPr>
            <a:r>
              <a:rPr lang="en-US" sz="1790" spc="175">
                <a:solidFill>
                  <a:srgbClr val="F5FFF5"/>
                </a:solidFill>
                <a:latin typeface="DM Sans"/>
                <a:ea typeface="DM Sans"/>
                <a:cs typeface="DM Sans"/>
                <a:sym typeface="DM Sans"/>
              </a:rPr>
              <a:t>Modeling the requirements for a bakery management system involves various techniques to visualize and understand the system's operations and data flow</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937552" y="1214375"/>
            <a:ext cx="5648152" cy="7252467"/>
          </a:xfrm>
          <a:custGeom>
            <a:avLst/>
            <a:gdLst/>
            <a:ahLst/>
            <a:cxnLst/>
            <a:rect l="l" t="t" r="r" b="b"/>
            <a:pathLst>
              <a:path w="5648152" h="7252467">
                <a:moveTo>
                  <a:pt x="0" y="0"/>
                </a:moveTo>
                <a:lnTo>
                  <a:pt x="5648152" y="0"/>
                </a:lnTo>
                <a:lnTo>
                  <a:pt x="5648152" y="7252467"/>
                </a:lnTo>
                <a:lnTo>
                  <a:pt x="0" y="7252467"/>
                </a:lnTo>
                <a:lnTo>
                  <a:pt x="0" y="0"/>
                </a:lnTo>
                <a:close/>
              </a:path>
            </a:pathLst>
          </a:custGeom>
          <a:blipFill>
            <a:blip r:embed="rId2"/>
            <a:stretch>
              <a:fillRect/>
            </a:stretch>
          </a:blipFill>
        </p:spPr>
        <p:txBody>
          <a:bodyPr/>
          <a:lstStyle/>
          <a:p>
            <a:endParaRPr lang="en-US"/>
          </a:p>
        </p:txBody>
      </p:sp>
      <p:sp>
        <p:nvSpPr>
          <p:cNvPr id="3" name="Freeform 3"/>
          <p:cNvSpPr/>
          <p:nvPr/>
        </p:nvSpPr>
        <p:spPr>
          <a:xfrm>
            <a:off x="8731826" y="1878480"/>
            <a:ext cx="8527474" cy="6123452"/>
          </a:xfrm>
          <a:custGeom>
            <a:avLst/>
            <a:gdLst/>
            <a:ahLst/>
            <a:cxnLst/>
            <a:rect l="l" t="t" r="r" b="b"/>
            <a:pathLst>
              <a:path w="8527474" h="6123452">
                <a:moveTo>
                  <a:pt x="0" y="0"/>
                </a:moveTo>
                <a:lnTo>
                  <a:pt x="8527474" y="0"/>
                </a:lnTo>
                <a:lnTo>
                  <a:pt x="8527474" y="6123452"/>
                </a:lnTo>
                <a:lnTo>
                  <a:pt x="0" y="612345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75104" y="8945395"/>
            <a:ext cx="6573047" cy="597236"/>
          </a:xfrm>
          <a:prstGeom prst="rect">
            <a:avLst/>
          </a:prstGeom>
        </p:spPr>
        <p:txBody>
          <a:bodyPr lIns="0" tIns="0" rIns="0" bIns="0" rtlCol="0" anchor="t">
            <a:spAutoFit/>
          </a:bodyPr>
          <a:lstStyle/>
          <a:p>
            <a:pPr algn="ctr">
              <a:lnSpc>
                <a:spcPts val="2471"/>
              </a:lnSpc>
            </a:pPr>
            <a:r>
              <a:rPr lang="en-US" sz="1790" spc="175">
                <a:solidFill>
                  <a:srgbClr val="F5FFF5"/>
                </a:solidFill>
                <a:latin typeface="DM Sans Bold"/>
                <a:ea typeface="DM Sans Bold"/>
                <a:cs typeface="DM Sans Bold"/>
                <a:sym typeface="DM Sans Bold"/>
              </a:rPr>
              <a:t>Figure 5.</a:t>
            </a:r>
            <a:r>
              <a:rPr lang="en-US" sz="1790" spc="175">
                <a:solidFill>
                  <a:srgbClr val="F5FFF5"/>
                </a:solidFill>
                <a:latin typeface="DM Sans"/>
                <a:ea typeface="DM Sans"/>
                <a:cs typeface="DM Sans"/>
                <a:sym typeface="DM Sans"/>
              </a:rPr>
              <a:t> Data Flow for Bakery Management System</a:t>
            </a:r>
          </a:p>
          <a:p>
            <a:pPr algn="ctr">
              <a:lnSpc>
                <a:spcPts val="2471"/>
              </a:lnSpc>
            </a:pPr>
            <a:endParaRPr lang="en-US" sz="1790" spc="175">
              <a:solidFill>
                <a:srgbClr val="F5FFF5"/>
              </a:solidFill>
              <a:latin typeface="DM Sans"/>
              <a:ea typeface="DM Sans"/>
              <a:cs typeface="DM Sans"/>
              <a:sym typeface="DM Sans"/>
            </a:endParaRPr>
          </a:p>
        </p:txBody>
      </p:sp>
      <p:sp>
        <p:nvSpPr>
          <p:cNvPr id="5" name="TextBox 5"/>
          <p:cNvSpPr txBox="1"/>
          <p:nvPr/>
        </p:nvSpPr>
        <p:spPr>
          <a:xfrm>
            <a:off x="9024483" y="8945395"/>
            <a:ext cx="7696790" cy="597236"/>
          </a:xfrm>
          <a:prstGeom prst="rect">
            <a:avLst/>
          </a:prstGeom>
        </p:spPr>
        <p:txBody>
          <a:bodyPr lIns="0" tIns="0" rIns="0" bIns="0" rtlCol="0" anchor="t">
            <a:spAutoFit/>
          </a:bodyPr>
          <a:lstStyle/>
          <a:p>
            <a:pPr algn="ctr">
              <a:lnSpc>
                <a:spcPts val="2471"/>
              </a:lnSpc>
            </a:pPr>
            <a:r>
              <a:rPr lang="en-US" sz="1790" spc="175">
                <a:solidFill>
                  <a:srgbClr val="F5FFF5"/>
                </a:solidFill>
                <a:latin typeface="DM Sans Bold"/>
                <a:ea typeface="DM Sans Bold"/>
                <a:cs typeface="DM Sans Bold"/>
                <a:sym typeface="DM Sans Bold"/>
              </a:rPr>
              <a:t>Figure 6.</a:t>
            </a:r>
            <a:r>
              <a:rPr lang="en-US" sz="1790" spc="175">
                <a:solidFill>
                  <a:srgbClr val="F5FFF5"/>
                </a:solidFill>
                <a:latin typeface="DM Sans"/>
                <a:ea typeface="DM Sans"/>
                <a:cs typeface="DM Sans"/>
                <a:sym typeface="DM Sans"/>
              </a:rPr>
              <a:t> Swimlane Diagram for Bakery Management System</a:t>
            </a:r>
          </a:p>
          <a:p>
            <a:pPr algn="ctr">
              <a:lnSpc>
                <a:spcPts val="2471"/>
              </a:lnSpc>
            </a:pPr>
            <a:endParaRPr lang="en-US" sz="1790" spc="175">
              <a:solidFill>
                <a:srgbClr val="F5FFF5"/>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3544453" y="4338994"/>
            <a:ext cx="11199094" cy="1003566"/>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Now Bold"/>
                <a:ea typeface="Now Bold"/>
                <a:cs typeface="Now Bold"/>
                <a:sym typeface="Now Bold"/>
              </a:rPr>
              <a:t>DATA DICTIONARIES</a:t>
            </a:r>
          </a:p>
        </p:txBody>
      </p:sp>
      <p:sp>
        <p:nvSpPr>
          <p:cNvPr id="3" name="Freeform 3"/>
          <p:cNvSpPr/>
          <p:nvPr/>
        </p:nvSpPr>
        <p:spPr>
          <a:xfrm>
            <a:off x="-2622339" y="7588230"/>
            <a:ext cx="6835033" cy="5927838"/>
          </a:xfrm>
          <a:custGeom>
            <a:avLst/>
            <a:gdLst/>
            <a:ahLst/>
            <a:cxnLst/>
            <a:rect l="l" t="t" r="r" b="b"/>
            <a:pathLst>
              <a:path w="6835033" h="5927838">
                <a:moveTo>
                  <a:pt x="0" y="0"/>
                </a:moveTo>
                <a:lnTo>
                  <a:pt x="6835034" y="0"/>
                </a:lnTo>
                <a:lnTo>
                  <a:pt x="6835034" y="5927838"/>
                </a:lnTo>
                <a:lnTo>
                  <a:pt x="0" y="592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704179" y="2421337"/>
            <a:ext cx="879643" cy="1273167"/>
          </a:xfrm>
          <a:custGeom>
            <a:avLst/>
            <a:gdLst/>
            <a:ahLst/>
            <a:cxnLst/>
            <a:rect l="l" t="t" r="r" b="b"/>
            <a:pathLst>
              <a:path w="879643" h="1273167">
                <a:moveTo>
                  <a:pt x="0" y="0"/>
                </a:moveTo>
                <a:lnTo>
                  <a:pt x="879642" y="0"/>
                </a:lnTo>
                <a:lnTo>
                  <a:pt x="879642" y="1273168"/>
                </a:lnTo>
                <a:lnTo>
                  <a:pt x="0" y="12731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4891287" y="5958474"/>
            <a:ext cx="8505427" cy="597236"/>
          </a:xfrm>
          <a:prstGeom prst="rect">
            <a:avLst/>
          </a:prstGeom>
        </p:spPr>
        <p:txBody>
          <a:bodyPr lIns="0" tIns="0" rIns="0" bIns="0" rtlCol="0" anchor="t">
            <a:spAutoFit/>
          </a:bodyPr>
          <a:lstStyle/>
          <a:p>
            <a:pPr algn="ctr">
              <a:lnSpc>
                <a:spcPts val="2471"/>
              </a:lnSpc>
            </a:pPr>
            <a:r>
              <a:rPr lang="en-US" sz="1790" spc="175">
                <a:solidFill>
                  <a:srgbClr val="F5FFF5"/>
                </a:solidFill>
                <a:latin typeface="DM Sans"/>
                <a:ea typeface="DM Sans"/>
                <a:cs typeface="DM Sans"/>
                <a:sym typeface="DM Sans"/>
              </a:rPr>
              <a:t>A data dictionary for a bakery management system provides detailed descriptions of all data elements used within the system.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5435871" y="326310"/>
            <a:ext cx="6738994" cy="8366144"/>
          </a:xfrm>
          <a:custGeom>
            <a:avLst/>
            <a:gdLst/>
            <a:ahLst/>
            <a:cxnLst/>
            <a:rect l="l" t="t" r="r" b="b"/>
            <a:pathLst>
              <a:path w="6738994" h="8366144">
                <a:moveTo>
                  <a:pt x="0" y="0"/>
                </a:moveTo>
                <a:lnTo>
                  <a:pt x="6738994" y="0"/>
                </a:lnTo>
                <a:lnTo>
                  <a:pt x="6738994" y="8366144"/>
                </a:lnTo>
                <a:lnTo>
                  <a:pt x="0" y="8366144"/>
                </a:lnTo>
                <a:lnTo>
                  <a:pt x="0" y="0"/>
                </a:lnTo>
                <a:close/>
              </a:path>
            </a:pathLst>
          </a:custGeom>
          <a:blipFill>
            <a:blip r:embed="rId2"/>
            <a:stretch>
              <a:fillRect/>
            </a:stretch>
          </a:blipFill>
        </p:spPr>
        <p:txBody>
          <a:bodyPr/>
          <a:lstStyle/>
          <a:p>
            <a:endParaRPr lang="en-US"/>
          </a:p>
        </p:txBody>
      </p:sp>
      <p:sp>
        <p:nvSpPr>
          <p:cNvPr id="3" name="Freeform 3"/>
          <p:cNvSpPr/>
          <p:nvPr/>
        </p:nvSpPr>
        <p:spPr>
          <a:xfrm>
            <a:off x="-3280212" y="7308744"/>
            <a:ext cx="5956513" cy="5956513"/>
          </a:xfrm>
          <a:custGeom>
            <a:avLst/>
            <a:gdLst/>
            <a:ahLst/>
            <a:cxnLst/>
            <a:rect l="l" t="t" r="r" b="b"/>
            <a:pathLst>
              <a:path w="5956513" h="5956513">
                <a:moveTo>
                  <a:pt x="0" y="0"/>
                </a:moveTo>
                <a:lnTo>
                  <a:pt x="5956513" y="0"/>
                </a:lnTo>
                <a:lnTo>
                  <a:pt x="5956513" y="5956512"/>
                </a:lnTo>
                <a:lnTo>
                  <a:pt x="0" y="5956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4388411" y="9114711"/>
            <a:ext cx="8833914" cy="597236"/>
          </a:xfrm>
          <a:prstGeom prst="rect">
            <a:avLst/>
          </a:prstGeom>
        </p:spPr>
        <p:txBody>
          <a:bodyPr lIns="0" tIns="0" rIns="0" bIns="0" rtlCol="0" anchor="t">
            <a:spAutoFit/>
          </a:bodyPr>
          <a:lstStyle/>
          <a:p>
            <a:pPr algn="ctr">
              <a:lnSpc>
                <a:spcPts val="2471"/>
              </a:lnSpc>
            </a:pPr>
            <a:r>
              <a:rPr lang="en-US" sz="1790" spc="175">
                <a:solidFill>
                  <a:srgbClr val="F5FFF5"/>
                </a:solidFill>
                <a:latin typeface="DM Sans Bold"/>
                <a:ea typeface="DM Sans Bold"/>
                <a:cs typeface="DM Sans Bold"/>
                <a:sym typeface="DM Sans Bold"/>
              </a:rPr>
              <a:t>Figure 7.</a:t>
            </a:r>
            <a:r>
              <a:rPr lang="en-US" sz="1790" spc="175">
                <a:solidFill>
                  <a:srgbClr val="F5FFF5"/>
                </a:solidFill>
                <a:latin typeface="DM Sans"/>
                <a:ea typeface="DM Sans"/>
                <a:cs typeface="DM Sans"/>
                <a:sym typeface="DM Sans"/>
              </a:rPr>
              <a:t> Data dictionaries for the Bakery Management System.</a:t>
            </a:r>
          </a:p>
          <a:p>
            <a:pPr algn="ctr">
              <a:lnSpc>
                <a:spcPts val="2471"/>
              </a:lnSpc>
            </a:pPr>
            <a:endParaRPr lang="en-US" sz="1790" spc="175">
              <a:solidFill>
                <a:srgbClr val="F5FFF5"/>
              </a:solidFill>
              <a:latin typeface="DM Sans"/>
              <a:ea typeface="DM Sans"/>
              <a:cs typeface="DM Sans"/>
              <a:sym typeface="DM Sans"/>
            </a:endParaRPr>
          </a:p>
        </p:txBody>
      </p:sp>
      <p:sp>
        <p:nvSpPr>
          <p:cNvPr id="5" name="Freeform 5"/>
          <p:cNvSpPr/>
          <p:nvPr/>
        </p:nvSpPr>
        <p:spPr>
          <a:xfrm>
            <a:off x="14826645" y="-2351871"/>
            <a:ext cx="5956513" cy="5956513"/>
          </a:xfrm>
          <a:custGeom>
            <a:avLst/>
            <a:gdLst/>
            <a:ahLst/>
            <a:cxnLst/>
            <a:rect l="l" t="t" r="r" b="b"/>
            <a:pathLst>
              <a:path w="5956513" h="5956513">
                <a:moveTo>
                  <a:pt x="0" y="0"/>
                </a:moveTo>
                <a:lnTo>
                  <a:pt x="5956512" y="0"/>
                </a:lnTo>
                <a:lnTo>
                  <a:pt x="5956512" y="5956512"/>
                </a:lnTo>
                <a:lnTo>
                  <a:pt x="0" y="5956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3544453" y="4249483"/>
            <a:ext cx="11199094" cy="1003566"/>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Now Bold"/>
                <a:ea typeface="Now Bold"/>
                <a:cs typeface="Now Bold"/>
                <a:sym typeface="Now Bold"/>
              </a:rPr>
              <a:t>SPECIFYING REPORTS</a:t>
            </a:r>
          </a:p>
        </p:txBody>
      </p:sp>
      <p:sp>
        <p:nvSpPr>
          <p:cNvPr id="3" name="Freeform 3"/>
          <p:cNvSpPr/>
          <p:nvPr/>
        </p:nvSpPr>
        <p:spPr>
          <a:xfrm>
            <a:off x="-2622339" y="7588230"/>
            <a:ext cx="6835033" cy="5927838"/>
          </a:xfrm>
          <a:custGeom>
            <a:avLst/>
            <a:gdLst/>
            <a:ahLst/>
            <a:cxnLst/>
            <a:rect l="l" t="t" r="r" b="b"/>
            <a:pathLst>
              <a:path w="6835033" h="5927838">
                <a:moveTo>
                  <a:pt x="0" y="0"/>
                </a:moveTo>
                <a:lnTo>
                  <a:pt x="6835034" y="0"/>
                </a:lnTo>
                <a:lnTo>
                  <a:pt x="6835034" y="5927838"/>
                </a:lnTo>
                <a:lnTo>
                  <a:pt x="0" y="592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704179" y="2421337"/>
            <a:ext cx="879643" cy="1273167"/>
          </a:xfrm>
          <a:custGeom>
            <a:avLst/>
            <a:gdLst/>
            <a:ahLst/>
            <a:cxnLst/>
            <a:rect l="l" t="t" r="r" b="b"/>
            <a:pathLst>
              <a:path w="879643" h="1273167">
                <a:moveTo>
                  <a:pt x="0" y="0"/>
                </a:moveTo>
                <a:lnTo>
                  <a:pt x="879642" y="0"/>
                </a:lnTo>
                <a:lnTo>
                  <a:pt x="879642" y="1273168"/>
                </a:lnTo>
                <a:lnTo>
                  <a:pt x="0" y="12731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5085502" y="5779452"/>
            <a:ext cx="8116996" cy="902036"/>
          </a:xfrm>
          <a:prstGeom prst="rect">
            <a:avLst/>
          </a:prstGeom>
        </p:spPr>
        <p:txBody>
          <a:bodyPr lIns="0" tIns="0" rIns="0" bIns="0" rtlCol="0" anchor="t">
            <a:spAutoFit/>
          </a:bodyPr>
          <a:lstStyle/>
          <a:p>
            <a:pPr algn="ctr">
              <a:lnSpc>
                <a:spcPts val="2471"/>
              </a:lnSpc>
            </a:pPr>
            <a:r>
              <a:rPr lang="en-US" sz="1790" spc="175">
                <a:solidFill>
                  <a:srgbClr val="F5FFF5"/>
                </a:solidFill>
                <a:latin typeface="DM Sans"/>
                <a:ea typeface="DM Sans"/>
                <a:cs typeface="DM Sans"/>
                <a:sym typeface="DM Sans"/>
              </a:rPr>
              <a:t>Specifying reports for a bakery management system involves defining the types of reports that provide valuable insights and information for decision-making.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4271018" y="1578194"/>
            <a:ext cx="9745963" cy="6035037"/>
          </a:xfrm>
          <a:custGeom>
            <a:avLst/>
            <a:gdLst/>
            <a:ahLst/>
            <a:cxnLst/>
            <a:rect l="l" t="t" r="r" b="b"/>
            <a:pathLst>
              <a:path w="9745963" h="6035037">
                <a:moveTo>
                  <a:pt x="0" y="0"/>
                </a:moveTo>
                <a:lnTo>
                  <a:pt x="9745964" y="0"/>
                </a:lnTo>
                <a:lnTo>
                  <a:pt x="9745964" y="6035037"/>
                </a:lnTo>
                <a:lnTo>
                  <a:pt x="0" y="603503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727043" y="8357768"/>
            <a:ext cx="8833914" cy="597236"/>
          </a:xfrm>
          <a:prstGeom prst="rect">
            <a:avLst/>
          </a:prstGeom>
        </p:spPr>
        <p:txBody>
          <a:bodyPr lIns="0" tIns="0" rIns="0" bIns="0" rtlCol="0" anchor="t">
            <a:spAutoFit/>
          </a:bodyPr>
          <a:lstStyle/>
          <a:p>
            <a:pPr algn="ctr">
              <a:lnSpc>
                <a:spcPts val="2471"/>
              </a:lnSpc>
            </a:pPr>
            <a:r>
              <a:rPr lang="en-US" sz="1790" spc="175">
                <a:solidFill>
                  <a:srgbClr val="F5FFF5"/>
                </a:solidFill>
                <a:latin typeface="DM Sans Bold"/>
                <a:ea typeface="DM Sans Bold"/>
                <a:cs typeface="DM Sans Bold"/>
                <a:sym typeface="DM Sans Bold"/>
              </a:rPr>
              <a:t>Figure 8.</a:t>
            </a:r>
            <a:r>
              <a:rPr lang="en-US" sz="1790" spc="175">
                <a:solidFill>
                  <a:srgbClr val="F5FFF5"/>
                </a:solidFill>
                <a:latin typeface="DM Sans"/>
                <a:ea typeface="DM Sans"/>
                <a:cs typeface="DM Sans"/>
                <a:sym typeface="DM Sans"/>
              </a:rPr>
              <a:t> Form of reports for the Bakery Management System.</a:t>
            </a:r>
          </a:p>
          <a:p>
            <a:pPr algn="ctr">
              <a:lnSpc>
                <a:spcPts val="2471"/>
              </a:lnSpc>
            </a:pPr>
            <a:endParaRPr lang="en-US" sz="1790" spc="175">
              <a:solidFill>
                <a:srgbClr val="F5FFF5"/>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2537933" y="4189644"/>
            <a:ext cx="13212133" cy="2007132"/>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Now Bold"/>
                <a:ea typeface="Now Bold"/>
                <a:cs typeface="Now Bold"/>
                <a:sym typeface="Now Bold"/>
              </a:rPr>
              <a:t>REQUIREMENTS PRIORITIZATION SPREADSHEET</a:t>
            </a:r>
          </a:p>
        </p:txBody>
      </p:sp>
      <p:sp>
        <p:nvSpPr>
          <p:cNvPr id="3" name="Freeform 3"/>
          <p:cNvSpPr/>
          <p:nvPr/>
        </p:nvSpPr>
        <p:spPr>
          <a:xfrm>
            <a:off x="-2622339" y="7588230"/>
            <a:ext cx="6835033" cy="5927838"/>
          </a:xfrm>
          <a:custGeom>
            <a:avLst/>
            <a:gdLst/>
            <a:ahLst/>
            <a:cxnLst/>
            <a:rect l="l" t="t" r="r" b="b"/>
            <a:pathLst>
              <a:path w="6835033" h="5927838">
                <a:moveTo>
                  <a:pt x="0" y="0"/>
                </a:moveTo>
                <a:lnTo>
                  <a:pt x="6835034" y="0"/>
                </a:lnTo>
                <a:lnTo>
                  <a:pt x="6835034" y="5927838"/>
                </a:lnTo>
                <a:lnTo>
                  <a:pt x="0" y="592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704179" y="2421337"/>
            <a:ext cx="879643" cy="1273167"/>
          </a:xfrm>
          <a:custGeom>
            <a:avLst/>
            <a:gdLst/>
            <a:ahLst/>
            <a:cxnLst/>
            <a:rect l="l" t="t" r="r" b="b"/>
            <a:pathLst>
              <a:path w="879643" h="1273167">
                <a:moveTo>
                  <a:pt x="0" y="0"/>
                </a:moveTo>
                <a:lnTo>
                  <a:pt x="879642" y="0"/>
                </a:lnTo>
                <a:lnTo>
                  <a:pt x="879642" y="1273168"/>
                </a:lnTo>
                <a:lnTo>
                  <a:pt x="0" y="12731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5085502" y="6901015"/>
            <a:ext cx="8116996" cy="902036"/>
          </a:xfrm>
          <a:prstGeom prst="rect">
            <a:avLst/>
          </a:prstGeom>
        </p:spPr>
        <p:txBody>
          <a:bodyPr lIns="0" tIns="0" rIns="0" bIns="0" rtlCol="0" anchor="t">
            <a:spAutoFit/>
          </a:bodyPr>
          <a:lstStyle/>
          <a:p>
            <a:pPr algn="ctr">
              <a:lnSpc>
                <a:spcPts val="2471"/>
              </a:lnSpc>
            </a:pPr>
            <a:r>
              <a:rPr lang="en-US" sz="1790" spc="175">
                <a:solidFill>
                  <a:srgbClr val="F5FFF5"/>
                </a:solidFill>
                <a:latin typeface="DM Sans"/>
                <a:ea typeface="DM Sans"/>
                <a:cs typeface="DM Sans"/>
                <a:sym typeface="DM Sans"/>
              </a:rPr>
              <a:t>Modeling the requirements for a bakery management system involves various techniques to visualize and understand the system's operations and data flow</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3339599" y="7207113"/>
            <a:ext cx="7086596" cy="7086596"/>
          </a:xfrm>
          <a:custGeom>
            <a:avLst/>
            <a:gdLst/>
            <a:ahLst/>
            <a:cxnLst/>
            <a:rect l="l" t="t" r="r" b="b"/>
            <a:pathLst>
              <a:path w="7086596" h="7086596">
                <a:moveTo>
                  <a:pt x="0" y="0"/>
                </a:moveTo>
                <a:lnTo>
                  <a:pt x="7086596" y="0"/>
                </a:lnTo>
                <a:lnTo>
                  <a:pt x="7086596" y="7086595"/>
                </a:lnTo>
                <a:lnTo>
                  <a:pt x="0" y="70865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436461">
            <a:off x="14050258" y="-3965468"/>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968542" y="2428880"/>
            <a:ext cx="16290758" cy="4778233"/>
          </a:xfrm>
          <a:custGeom>
            <a:avLst/>
            <a:gdLst/>
            <a:ahLst/>
            <a:cxnLst/>
            <a:rect l="l" t="t" r="r" b="b"/>
            <a:pathLst>
              <a:path w="16290758" h="4778233">
                <a:moveTo>
                  <a:pt x="0" y="0"/>
                </a:moveTo>
                <a:lnTo>
                  <a:pt x="16290758" y="0"/>
                </a:lnTo>
                <a:lnTo>
                  <a:pt x="16290758" y="4778233"/>
                </a:lnTo>
                <a:lnTo>
                  <a:pt x="0" y="4778233"/>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3593717" y="7820977"/>
            <a:ext cx="11100565" cy="597236"/>
          </a:xfrm>
          <a:prstGeom prst="rect">
            <a:avLst/>
          </a:prstGeom>
        </p:spPr>
        <p:txBody>
          <a:bodyPr lIns="0" tIns="0" rIns="0" bIns="0" rtlCol="0" anchor="t">
            <a:spAutoFit/>
          </a:bodyPr>
          <a:lstStyle/>
          <a:p>
            <a:pPr algn="ctr">
              <a:lnSpc>
                <a:spcPts val="2471"/>
              </a:lnSpc>
            </a:pPr>
            <a:r>
              <a:rPr lang="en-US" sz="1790" spc="175">
                <a:solidFill>
                  <a:srgbClr val="F5FFF5"/>
                </a:solidFill>
                <a:latin typeface="DM Sans Bold"/>
                <a:ea typeface="DM Sans Bold"/>
                <a:cs typeface="DM Sans Bold"/>
                <a:sym typeface="DM Sans Bold"/>
              </a:rPr>
              <a:t>Figure 9.</a:t>
            </a:r>
            <a:r>
              <a:rPr lang="en-US" sz="1790" spc="175">
                <a:solidFill>
                  <a:srgbClr val="F5FFF5"/>
                </a:solidFill>
                <a:latin typeface="DM Sans"/>
                <a:ea typeface="DM Sans"/>
                <a:cs typeface="DM Sans"/>
                <a:sym typeface="DM Sans"/>
              </a:rPr>
              <a:t> Requirements Prioritization Spreadsheet for the Bakery Management System.</a:t>
            </a:r>
          </a:p>
          <a:p>
            <a:pPr algn="ctr">
              <a:lnSpc>
                <a:spcPts val="2471"/>
              </a:lnSpc>
            </a:pPr>
            <a:endParaRPr lang="en-US" sz="1790" spc="175">
              <a:solidFill>
                <a:srgbClr val="F5FFF5"/>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3544453" y="4249483"/>
            <a:ext cx="11199094" cy="2007132"/>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Now Bold"/>
                <a:ea typeface="Now Bold"/>
                <a:cs typeface="Now Bold"/>
                <a:sym typeface="Now Bold"/>
              </a:rPr>
              <a:t>REQUIREMENTS REVIEW CHECKLIST</a:t>
            </a:r>
          </a:p>
        </p:txBody>
      </p:sp>
      <p:sp>
        <p:nvSpPr>
          <p:cNvPr id="3" name="Freeform 3"/>
          <p:cNvSpPr/>
          <p:nvPr/>
        </p:nvSpPr>
        <p:spPr>
          <a:xfrm>
            <a:off x="-2622339" y="7588230"/>
            <a:ext cx="6835033" cy="5927838"/>
          </a:xfrm>
          <a:custGeom>
            <a:avLst/>
            <a:gdLst/>
            <a:ahLst/>
            <a:cxnLst/>
            <a:rect l="l" t="t" r="r" b="b"/>
            <a:pathLst>
              <a:path w="6835033" h="5927838">
                <a:moveTo>
                  <a:pt x="0" y="0"/>
                </a:moveTo>
                <a:lnTo>
                  <a:pt x="6835034" y="0"/>
                </a:lnTo>
                <a:lnTo>
                  <a:pt x="6835034" y="5927838"/>
                </a:lnTo>
                <a:lnTo>
                  <a:pt x="0" y="592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704179" y="2421337"/>
            <a:ext cx="879643" cy="1273167"/>
          </a:xfrm>
          <a:custGeom>
            <a:avLst/>
            <a:gdLst/>
            <a:ahLst/>
            <a:cxnLst/>
            <a:rect l="l" t="t" r="r" b="b"/>
            <a:pathLst>
              <a:path w="879643" h="1273167">
                <a:moveTo>
                  <a:pt x="0" y="0"/>
                </a:moveTo>
                <a:lnTo>
                  <a:pt x="879642" y="0"/>
                </a:lnTo>
                <a:lnTo>
                  <a:pt x="879642" y="1273168"/>
                </a:lnTo>
                <a:lnTo>
                  <a:pt x="0" y="12731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5085502" y="6496555"/>
            <a:ext cx="8116996" cy="902036"/>
          </a:xfrm>
          <a:prstGeom prst="rect">
            <a:avLst/>
          </a:prstGeom>
        </p:spPr>
        <p:txBody>
          <a:bodyPr lIns="0" tIns="0" rIns="0" bIns="0" rtlCol="0" anchor="t">
            <a:spAutoFit/>
          </a:bodyPr>
          <a:lstStyle/>
          <a:p>
            <a:pPr algn="ctr">
              <a:lnSpc>
                <a:spcPts val="2471"/>
              </a:lnSpc>
            </a:pPr>
            <a:r>
              <a:rPr lang="en-US" sz="1790" spc="175">
                <a:solidFill>
                  <a:srgbClr val="F5FFF5"/>
                </a:solidFill>
                <a:latin typeface="DM Sans"/>
                <a:ea typeface="DM Sans"/>
                <a:cs typeface="DM Sans"/>
                <a:sym typeface="DM Sans"/>
              </a:rPr>
              <a:t>A requirement review checklist for a bakery management system ensures that all necessary requirements are thoroughly evaluated and documented.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4675742" y="620350"/>
            <a:ext cx="8936517" cy="7799233"/>
          </a:xfrm>
          <a:custGeom>
            <a:avLst/>
            <a:gdLst/>
            <a:ahLst/>
            <a:cxnLst/>
            <a:rect l="l" t="t" r="r" b="b"/>
            <a:pathLst>
              <a:path w="8936517" h="7799233">
                <a:moveTo>
                  <a:pt x="0" y="0"/>
                </a:moveTo>
                <a:lnTo>
                  <a:pt x="8936516" y="0"/>
                </a:lnTo>
                <a:lnTo>
                  <a:pt x="8936516" y="7799232"/>
                </a:lnTo>
                <a:lnTo>
                  <a:pt x="0" y="7799232"/>
                </a:lnTo>
                <a:lnTo>
                  <a:pt x="0" y="0"/>
                </a:lnTo>
                <a:close/>
              </a:path>
            </a:pathLst>
          </a:custGeom>
          <a:blipFill>
            <a:blip r:embed="rId2"/>
            <a:stretch>
              <a:fillRect b="-664"/>
            </a:stretch>
          </a:blipFill>
        </p:spPr>
        <p:txBody>
          <a:bodyPr/>
          <a:lstStyle/>
          <a:p>
            <a:endParaRPr lang="en-US"/>
          </a:p>
        </p:txBody>
      </p:sp>
      <p:sp>
        <p:nvSpPr>
          <p:cNvPr id="3" name="TextBox 3"/>
          <p:cNvSpPr txBox="1"/>
          <p:nvPr/>
        </p:nvSpPr>
        <p:spPr>
          <a:xfrm>
            <a:off x="3593717" y="8945395"/>
            <a:ext cx="11100565" cy="597236"/>
          </a:xfrm>
          <a:prstGeom prst="rect">
            <a:avLst/>
          </a:prstGeom>
        </p:spPr>
        <p:txBody>
          <a:bodyPr lIns="0" tIns="0" rIns="0" bIns="0" rtlCol="0" anchor="t">
            <a:spAutoFit/>
          </a:bodyPr>
          <a:lstStyle/>
          <a:p>
            <a:pPr algn="ctr">
              <a:lnSpc>
                <a:spcPts val="2471"/>
              </a:lnSpc>
            </a:pPr>
            <a:r>
              <a:rPr lang="en-US" sz="1790" spc="175">
                <a:solidFill>
                  <a:srgbClr val="F5FFF5"/>
                </a:solidFill>
                <a:latin typeface="DM Sans Bold"/>
                <a:ea typeface="DM Sans Bold"/>
                <a:cs typeface="DM Sans Bold"/>
                <a:sym typeface="DM Sans Bold"/>
              </a:rPr>
              <a:t>Figure 10.</a:t>
            </a:r>
            <a:r>
              <a:rPr lang="en-US" sz="1790" spc="175">
                <a:solidFill>
                  <a:srgbClr val="F5FFF5"/>
                </a:solidFill>
                <a:latin typeface="DM Sans"/>
                <a:ea typeface="DM Sans"/>
                <a:cs typeface="DM Sans"/>
                <a:sym typeface="DM Sans"/>
              </a:rPr>
              <a:t> Requirements Review Checklist for the Bakery Management System.</a:t>
            </a:r>
          </a:p>
          <a:p>
            <a:pPr algn="ctr">
              <a:lnSpc>
                <a:spcPts val="2471"/>
              </a:lnSpc>
            </a:pPr>
            <a:endParaRPr lang="en-US" sz="1790" spc="175">
              <a:solidFill>
                <a:srgbClr val="F5FFF5"/>
              </a:solidFill>
              <a:latin typeface="DM Sans"/>
              <a:ea typeface="DM Sans"/>
              <a:cs typeface="DM Sans"/>
              <a:sym typeface="DM Sans"/>
            </a:endParaRPr>
          </a:p>
        </p:txBody>
      </p:sp>
      <p:sp>
        <p:nvSpPr>
          <p:cNvPr id="4" name="Freeform 4"/>
          <p:cNvSpPr/>
          <p:nvPr/>
        </p:nvSpPr>
        <p:spPr>
          <a:xfrm>
            <a:off x="-2662707" y="-2978256"/>
            <a:ext cx="5956513" cy="5956513"/>
          </a:xfrm>
          <a:custGeom>
            <a:avLst/>
            <a:gdLst/>
            <a:ahLst/>
            <a:cxnLst/>
            <a:rect l="l" t="t" r="r" b="b"/>
            <a:pathLst>
              <a:path w="5956513" h="5956513">
                <a:moveTo>
                  <a:pt x="0" y="0"/>
                </a:moveTo>
                <a:lnTo>
                  <a:pt x="5956513" y="0"/>
                </a:lnTo>
                <a:lnTo>
                  <a:pt x="5956513" y="5956512"/>
                </a:lnTo>
                <a:lnTo>
                  <a:pt x="0" y="5956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5145357" y="7448180"/>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74594" y="4445106"/>
            <a:ext cx="2386241" cy="3674394"/>
            <a:chOff x="0" y="0"/>
            <a:chExt cx="862412" cy="1327963"/>
          </a:xfrm>
        </p:grpSpPr>
        <p:sp>
          <p:nvSpPr>
            <p:cNvPr id="3" name="Freeform 3"/>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txBody>
            <a:bodyPr/>
            <a:lstStyle/>
            <a:p>
              <a:endParaRPr lang="en-US"/>
            </a:p>
          </p:txBody>
        </p:sp>
        <p:sp>
          <p:nvSpPr>
            <p:cNvPr id="4" name="TextBox 4"/>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5" name="Group 5"/>
          <p:cNvGrpSpPr/>
          <p:nvPr/>
        </p:nvGrpSpPr>
        <p:grpSpPr>
          <a:xfrm>
            <a:off x="2607870" y="4445106"/>
            <a:ext cx="2386241" cy="3674394"/>
            <a:chOff x="0" y="0"/>
            <a:chExt cx="862412" cy="1327963"/>
          </a:xfrm>
        </p:grpSpPr>
        <p:sp>
          <p:nvSpPr>
            <p:cNvPr id="6" name="Freeform 6"/>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txBody>
            <a:bodyPr/>
            <a:lstStyle/>
            <a:p>
              <a:endParaRPr lang="en-US"/>
            </a:p>
          </p:txBody>
        </p:sp>
        <p:sp>
          <p:nvSpPr>
            <p:cNvPr id="7" name="TextBox 7"/>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8" name="Group 8"/>
          <p:cNvGrpSpPr/>
          <p:nvPr/>
        </p:nvGrpSpPr>
        <p:grpSpPr>
          <a:xfrm>
            <a:off x="5290333" y="4445106"/>
            <a:ext cx="2386241" cy="3674394"/>
            <a:chOff x="0" y="0"/>
            <a:chExt cx="862412" cy="1327963"/>
          </a:xfrm>
        </p:grpSpPr>
        <p:sp>
          <p:nvSpPr>
            <p:cNvPr id="9" name="Freeform 9"/>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txBody>
            <a:bodyPr/>
            <a:lstStyle/>
            <a:p>
              <a:endParaRPr lang="en-US"/>
            </a:p>
          </p:txBody>
        </p:sp>
        <p:sp>
          <p:nvSpPr>
            <p:cNvPr id="10" name="TextBox 10"/>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11" name="Freeform 11"/>
          <p:cNvSpPr/>
          <p:nvPr/>
        </p:nvSpPr>
        <p:spPr>
          <a:xfrm>
            <a:off x="-74594" y="8119500"/>
            <a:ext cx="2386241" cy="252705"/>
          </a:xfrm>
          <a:custGeom>
            <a:avLst/>
            <a:gdLst/>
            <a:ahLst/>
            <a:cxnLst/>
            <a:rect l="l" t="t" r="r" b="b"/>
            <a:pathLst>
              <a:path w="2386241" h="252705">
                <a:moveTo>
                  <a:pt x="0" y="0"/>
                </a:moveTo>
                <a:lnTo>
                  <a:pt x="2386241" y="0"/>
                </a:lnTo>
                <a:lnTo>
                  <a:pt x="2386241" y="252705"/>
                </a:lnTo>
                <a:lnTo>
                  <a:pt x="0" y="252705"/>
                </a:lnTo>
                <a:lnTo>
                  <a:pt x="0" y="0"/>
                </a:lnTo>
                <a:close/>
              </a:path>
            </a:pathLst>
          </a:custGeom>
          <a:blipFill>
            <a:blip r:embed="rId2"/>
            <a:stretch>
              <a:fillRect t="-86495"/>
            </a:stretch>
          </a:blipFill>
        </p:spPr>
        <p:txBody>
          <a:bodyPr/>
          <a:lstStyle/>
          <a:p>
            <a:endParaRPr lang="en-US"/>
          </a:p>
        </p:txBody>
      </p:sp>
      <p:sp>
        <p:nvSpPr>
          <p:cNvPr id="12" name="Freeform 12"/>
          <p:cNvSpPr/>
          <p:nvPr/>
        </p:nvSpPr>
        <p:spPr>
          <a:xfrm>
            <a:off x="2607870" y="8119500"/>
            <a:ext cx="2386241" cy="252705"/>
          </a:xfrm>
          <a:custGeom>
            <a:avLst/>
            <a:gdLst/>
            <a:ahLst/>
            <a:cxnLst/>
            <a:rect l="l" t="t" r="r" b="b"/>
            <a:pathLst>
              <a:path w="2386241" h="252705">
                <a:moveTo>
                  <a:pt x="0" y="0"/>
                </a:moveTo>
                <a:lnTo>
                  <a:pt x="2386240" y="0"/>
                </a:lnTo>
                <a:lnTo>
                  <a:pt x="2386240" y="252705"/>
                </a:lnTo>
                <a:lnTo>
                  <a:pt x="0" y="252705"/>
                </a:lnTo>
                <a:lnTo>
                  <a:pt x="0" y="0"/>
                </a:lnTo>
                <a:close/>
              </a:path>
            </a:pathLst>
          </a:custGeom>
          <a:blipFill>
            <a:blip r:embed="rId2"/>
            <a:stretch>
              <a:fillRect t="-86495"/>
            </a:stretch>
          </a:blipFill>
        </p:spPr>
        <p:txBody>
          <a:bodyPr/>
          <a:lstStyle/>
          <a:p>
            <a:endParaRPr lang="en-US"/>
          </a:p>
        </p:txBody>
      </p:sp>
      <p:sp>
        <p:nvSpPr>
          <p:cNvPr id="13" name="Freeform 13"/>
          <p:cNvSpPr/>
          <p:nvPr/>
        </p:nvSpPr>
        <p:spPr>
          <a:xfrm>
            <a:off x="5290333" y="8119500"/>
            <a:ext cx="2386241" cy="252705"/>
          </a:xfrm>
          <a:custGeom>
            <a:avLst/>
            <a:gdLst/>
            <a:ahLst/>
            <a:cxnLst/>
            <a:rect l="l" t="t" r="r" b="b"/>
            <a:pathLst>
              <a:path w="2386241" h="252705">
                <a:moveTo>
                  <a:pt x="0" y="0"/>
                </a:moveTo>
                <a:lnTo>
                  <a:pt x="2386241" y="0"/>
                </a:lnTo>
                <a:lnTo>
                  <a:pt x="2386241" y="252705"/>
                </a:lnTo>
                <a:lnTo>
                  <a:pt x="0" y="252705"/>
                </a:lnTo>
                <a:lnTo>
                  <a:pt x="0" y="0"/>
                </a:lnTo>
                <a:close/>
              </a:path>
            </a:pathLst>
          </a:custGeom>
          <a:blipFill>
            <a:blip r:embed="rId2"/>
            <a:stretch>
              <a:fillRect t="-86495"/>
            </a:stretch>
          </a:blipFill>
        </p:spPr>
        <p:txBody>
          <a:bodyPr/>
          <a:lstStyle/>
          <a:p>
            <a:endParaRPr lang="en-US"/>
          </a:p>
        </p:txBody>
      </p:sp>
      <p:grpSp>
        <p:nvGrpSpPr>
          <p:cNvPr id="14" name="Group 14"/>
          <p:cNvGrpSpPr/>
          <p:nvPr/>
        </p:nvGrpSpPr>
        <p:grpSpPr>
          <a:xfrm>
            <a:off x="-690640" y="-1543050"/>
            <a:ext cx="19210521" cy="4453378"/>
            <a:chOff x="0" y="0"/>
            <a:chExt cx="5059561" cy="1172906"/>
          </a:xfrm>
        </p:grpSpPr>
        <p:sp>
          <p:nvSpPr>
            <p:cNvPr id="15" name="Freeform 15"/>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txBody>
            <a:bodyPr/>
            <a:lstStyle/>
            <a:p>
              <a:endParaRPr lang="en-US"/>
            </a:p>
          </p:txBody>
        </p:sp>
        <p:sp>
          <p:nvSpPr>
            <p:cNvPr id="16" name="TextBox 16"/>
            <p:cNvSpPr txBox="1"/>
            <p:nvPr/>
          </p:nvSpPr>
          <p:spPr>
            <a:xfrm>
              <a:off x="0" y="-38100"/>
              <a:ext cx="5059561" cy="1211006"/>
            </a:xfrm>
            <a:prstGeom prst="rect">
              <a:avLst/>
            </a:prstGeom>
          </p:spPr>
          <p:txBody>
            <a:bodyPr lIns="50800" tIns="50800" rIns="50800" bIns="50800" rtlCol="0" anchor="ctr"/>
            <a:lstStyle/>
            <a:p>
              <a:pPr algn="ctr">
                <a:lnSpc>
                  <a:spcPts val="2605"/>
                </a:lnSpc>
              </a:pPr>
              <a:endParaRPr/>
            </a:p>
          </p:txBody>
        </p:sp>
      </p:grpSp>
      <p:sp>
        <p:nvSpPr>
          <p:cNvPr id="17" name="Freeform 17"/>
          <p:cNvSpPr/>
          <p:nvPr/>
        </p:nvSpPr>
        <p:spPr>
          <a:xfrm>
            <a:off x="17430437" y="9635987"/>
            <a:ext cx="1715127" cy="1715127"/>
          </a:xfrm>
          <a:custGeom>
            <a:avLst/>
            <a:gdLst/>
            <a:ahLst/>
            <a:cxnLst/>
            <a:rect l="l" t="t" r="r" b="b"/>
            <a:pathLst>
              <a:path w="1715127" h="1715127">
                <a:moveTo>
                  <a:pt x="0" y="0"/>
                </a:moveTo>
                <a:lnTo>
                  <a:pt x="1715126" y="0"/>
                </a:lnTo>
                <a:lnTo>
                  <a:pt x="1715126" y="1715127"/>
                </a:lnTo>
                <a:lnTo>
                  <a:pt x="0" y="17151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8" name="Freeform 18"/>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Freeform 19"/>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0" name="Freeform 20"/>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1" name="Group 21"/>
          <p:cNvGrpSpPr/>
          <p:nvPr/>
        </p:nvGrpSpPr>
        <p:grpSpPr>
          <a:xfrm>
            <a:off x="8003507" y="4445106"/>
            <a:ext cx="2386241" cy="3674394"/>
            <a:chOff x="0" y="0"/>
            <a:chExt cx="862412" cy="1327963"/>
          </a:xfrm>
        </p:grpSpPr>
        <p:sp>
          <p:nvSpPr>
            <p:cNvPr id="22" name="Freeform 22"/>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txBody>
            <a:bodyPr/>
            <a:lstStyle/>
            <a:p>
              <a:endParaRPr lang="en-US"/>
            </a:p>
          </p:txBody>
        </p:sp>
        <p:sp>
          <p:nvSpPr>
            <p:cNvPr id="23" name="TextBox 23"/>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24" name="Group 24"/>
          <p:cNvGrpSpPr/>
          <p:nvPr/>
        </p:nvGrpSpPr>
        <p:grpSpPr>
          <a:xfrm>
            <a:off x="10685971" y="4445106"/>
            <a:ext cx="2386241" cy="3674394"/>
            <a:chOff x="0" y="0"/>
            <a:chExt cx="862412" cy="1327963"/>
          </a:xfrm>
        </p:grpSpPr>
        <p:sp>
          <p:nvSpPr>
            <p:cNvPr id="25" name="Freeform 25"/>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txBody>
            <a:bodyPr/>
            <a:lstStyle/>
            <a:p>
              <a:endParaRPr lang="en-US"/>
            </a:p>
          </p:txBody>
        </p:sp>
        <p:sp>
          <p:nvSpPr>
            <p:cNvPr id="26" name="TextBox 26"/>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27" name="Freeform 27"/>
          <p:cNvSpPr/>
          <p:nvPr/>
        </p:nvSpPr>
        <p:spPr>
          <a:xfrm>
            <a:off x="8003507" y="8119500"/>
            <a:ext cx="2386241" cy="252705"/>
          </a:xfrm>
          <a:custGeom>
            <a:avLst/>
            <a:gdLst/>
            <a:ahLst/>
            <a:cxnLst/>
            <a:rect l="l" t="t" r="r" b="b"/>
            <a:pathLst>
              <a:path w="2386241" h="252705">
                <a:moveTo>
                  <a:pt x="0" y="0"/>
                </a:moveTo>
                <a:lnTo>
                  <a:pt x="2386241" y="0"/>
                </a:lnTo>
                <a:lnTo>
                  <a:pt x="2386241" y="252705"/>
                </a:lnTo>
                <a:lnTo>
                  <a:pt x="0" y="252705"/>
                </a:lnTo>
                <a:lnTo>
                  <a:pt x="0" y="0"/>
                </a:lnTo>
                <a:close/>
              </a:path>
            </a:pathLst>
          </a:custGeom>
          <a:blipFill>
            <a:blip r:embed="rId2"/>
            <a:stretch>
              <a:fillRect t="-86495"/>
            </a:stretch>
          </a:blipFill>
        </p:spPr>
        <p:txBody>
          <a:bodyPr/>
          <a:lstStyle/>
          <a:p>
            <a:endParaRPr lang="en-US"/>
          </a:p>
        </p:txBody>
      </p:sp>
      <p:sp>
        <p:nvSpPr>
          <p:cNvPr id="28" name="Freeform 28"/>
          <p:cNvSpPr/>
          <p:nvPr/>
        </p:nvSpPr>
        <p:spPr>
          <a:xfrm>
            <a:off x="10685971" y="8119500"/>
            <a:ext cx="2386241" cy="252705"/>
          </a:xfrm>
          <a:custGeom>
            <a:avLst/>
            <a:gdLst/>
            <a:ahLst/>
            <a:cxnLst/>
            <a:rect l="l" t="t" r="r" b="b"/>
            <a:pathLst>
              <a:path w="2386241" h="252705">
                <a:moveTo>
                  <a:pt x="0" y="0"/>
                </a:moveTo>
                <a:lnTo>
                  <a:pt x="2386240" y="0"/>
                </a:lnTo>
                <a:lnTo>
                  <a:pt x="2386240" y="252705"/>
                </a:lnTo>
                <a:lnTo>
                  <a:pt x="0" y="252705"/>
                </a:lnTo>
                <a:lnTo>
                  <a:pt x="0" y="0"/>
                </a:lnTo>
                <a:close/>
              </a:path>
            </a:pathLst>
          </a:custGeom>
          <a:blipFill>
            <a:blip r:embed="rId2"/>
            <a:stretch>
              <a:fillRect t="-86495"/>
            </a:stretch>
          </a:blipFill>
        </p:spPr>
        <p:txBody>
          <a:bodyPr/>
          <a:lstStyle/>
          <a:p>
            <a:endParaRPr lang="en-US"/>
          </a:p>
        </p:txBody>
      </p:sp>
      <p:grpSp>
        <p:nvGrpSpPr>
          <p:cNvPr id="29" name="Group 29"/>
          <p:cNvGrpSpPr/>
          <p:nvPr/>
        </p:nvGrpSpPr>
        <p:grpSpPr>
          <a:xfrm>
            <a:off x="13219296" y="4445106"/>
            <a:ext cx="2386241" cy="3674394"/>
            <a:chOff x="0" y="0"/>
            <a:chExt cx="862412" cy="1327963"/>
          </a:xfrm>
        </p:grpSpPr>
        <p:sp>
          <p:nvSpPr>
            <p:cNvPr id="30" name="Freeform 30"/>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txBody>
            <a:bodyPr/>
            <a:lstStyle/>
            <a:p>
              <a:endParaRPr lang="en-US"/>
            </a:p>
          </p:txBody>
        </p:sp>
        <p:sp>
          <p:nvSpPr>
            <p:cNvPr id="31" name="TextBox 31"/>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32" name="Group 32"/>
          <p:cNvGrpSpPr/>
          <p:nvPr/>
        </p:nvGrpSpPr>
        <p:grpSpPr>
          <a:xfrm>
            <a:off x="15901759" y="4445106"/>
            <a:ext cx="2386241" cy="3674394"/>
            <a:chOff x="0" y="0"/>
            <a:chExt cx="862412" cy="1327963"/>
          </a:xfrm>
        </p:grpSpPr>
        <p:sp>
          <p:nvSpPr>
            <p:cNvPr id="33" name="Freeform 33"/>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txBody>
            <a:bodyPr/>
            <a:lstStyle/>
            <a:p>
              <a:endParaRPr lang="en-US"/>
            </a:p>
          </p:txBody>
        </p:sp>
        <p:sp>
          <p:nvSpPr>
            <p:cNvPr id="34" name="TextBox 34"/>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35" name="Freeform 35"/>
          <p:cNvSpPr/>
          <p:nvPr/>
        </p:nvSpPr>
        <p:spPr>
          <a:xfrm>
            <a:off x="13219296" y="8119500"/>
            <a:ext cx="2386241" cy="252705"/>
          </a:xfrm>
          <a:custGeom>
            <a:avLst/>
            <a:gdLst/>
            <a:ahLst/>
            <a:cxnLst/>
            <a:rect l="l" t="t" r="r" b="b"/>
            <a:pathLst>
              <a:path w="2386241" h="252705">
                <a:moveTo>
                  <a:pt x="0" y="0"/>
                </a:moveTo>
                <a:lnTo>
                  <a:pt x="2386241" y="0"/>
                </a:lnTo>
                <a:lnTo>
                  <a:pt x="2386241" y="252705"/>
                </a:lnTo>
                <a:lnTo>
                  <a:pt x="0" y="252705"/>
                </a:lnTo>
                <a:lnTo>
                  <a:pt x="0" y="0"/>
                </a:lnTo>
                <a:close/>
              </a:path>
            </a:pathLst>
          </a:custGeom>
          <a:blipFill>
            <a:blip r:embed="rId2"/>
            <a:stretch>
              <a:fillRect t="-86495"/>
            </a:stretch>
          </a:blipFill>
        </p:spPr>
        <p:txBody>
          <a:bodyPr/>
          <a:lstStyle/>
          <a:p>
            <a:endParaRPr lang="en-US"/>
          </a:p>
        </p:txBody>
      </p:sp>
      <p:sp>
        <p:nvSpPr>
          <p:cNvPr id="36" name="Freeform 36"/>
          <p:cNvSpPr/>
          <p:nvPr/>
        </p:nvSpPr>
        <p:spPr>
          <a:xfrm>
            <a:off x="15901759" y="8119500"/>
            <a:ext cx="2386241" cy="252705"/>
          </a:xfrm>
          <a:custGeom>
            <a:avLst/>
            <a:gdLst/>
            <a:ahLst/>
            <a:cxnLst/>
            <a:rect l="l" t="t" r="r" b="b"/>
            <a:pathLst>
              <a:path w="2386241" h="252705">
                <a:moveTo>
                  <a:pt x="0" y="0"/>
                </a:moveTo>
                <a:lnTo>
                  <a:pt x="2386241" y="0"/>
                </a:lnTo>
                <a:lnTo>
                  <a:pt x="2386241" y="252705"/>
                </a:lnTo>
                <a:lnTo>
                  <a:pt x="0" y="252705"/>
                </a:lnTo>
                <a:lnTo>
                  <a:pt x="0" y="0"/>
                </a:lnTo>
                <a:close/>
              </a:path>
            </a:pathLst>
          </a:custGeom>
          <a:blipFill>
            <a:blip r:embed="rId2"/>
            <a:stretch>
              <a:fillRect t="-86495"/>
            </a:stretch>
          </a:blipFill>
        </p:spPr>
        <p:txBody>
          <a:bodyPr/>
          <a:lstStyle/>
          <a:p>
            <a:endParaRPr lang="en-US"/>
          </a:p>
        </p:txBody>
      </p:sp>
      <p:sp>
        <p:nvSpPr>
          <p:cNvPr id="37" name="Freeform 37"/>
          <p:cNvSpPr/>
          <p:nvPr/>
        </p:nvSpPr>
        <p:spPr>
          <a:xfrm>
            <a:off x="260433" y="4803359"/>
            <a:ext cx="1716188" cy="1716188"/>
          </a:xfrm>
          <a:custGeom>
            <a:avLst/>
            <a:gdLst/>
            <a:ahLst/>
            <a:cxnLst/>
            <a:rect l="l" t="t" r="r" b="b"/>
            <a:pathLst>
              <a:path w="1716188" h="1716188">
                <a:moveTo>
                  <a:pt x="0" y="0"/>
                </a:moveTo>
                <a:lnTo>
                  <a:pt x="1716188" y="0"/>
                </a:lnTo>
                <a:lnTo>
                  <a:pt x="1716188" y="1716188"/>
                </a:lnTo>
                <a:lnTo>
                  <a:pt x="0" y="17161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8" name="TextBox 38"/>
          <p:cNvSpPr txBox="1"/>
          <p:nvPr/>
        </p:nvSpPr>
        <p:spPr>
          <a:xfrm>
            <a:off x="3919280" y="1626663"/>
            <a:ext cx="10450651" cy="733425"/>
          </a:xfrm>
          <a:prstGeom prst="rect">
            <a:avLst/>
          </a:prstGeom>
        </p:spPr>
        <p:txBody>
          <a:bodyPr lIns="0" tIns="0" rIns="0" bIns="0" rtlCol="0" anchor="t">
            <a:spAutoFit/>
          </a:bodyPr>
          <a:lstStyle/>
          <a:p>
            <a:pPr marL="0" lvl="0" indent="0" algn="ctr">
              <a:lnSpc>
                <a:spcPts val="5719"/>
              </a:lnSpc>
              <a:spcBef>
                <a:spcPct val="0"/>
              </a:spcBef>
            </a:pPr>
            <a:r>
              <a:rPr lang="en-US" sz="4766">
                <a:solidFill>
                  <a:srgbClr val="FFFFFF"/>
                </a:solidFill>
                <a:latin typeface="Now Bold"/>
                <a:ea typeface="Now Bold"/>
                <a:cs typeface="Now Bold"/>
                <a:sym typeface="Now Bold"/>
              </a:rPr>
              <a:t>OUR TEAM</a:t>
            </a:r>
          </a:p>
        </p:txBody>
      </p:sp>
      <p:sp>
        <p:nvSpPr>
          <p:cNvPr id="39" name="TextBox 39"/>
          <p:cNvSpPr txBox="1"/>
          <p:nvPr/>
        </p:nvSpPr>
        <p:spPr>
          <a:xfrm>
            <a:off x="48919" y="6776722"/>
            <a:ext cx="2072118" cy="676275"/>
          </a:xfrm>
          <a:prstGeom prst="rect">
            <a:avLst/>
          </a:prstGeom>
        </p:spPr>
        <p:txBody>
          <a:bodyPr lIns="0" tIns="0" rIns="0" bIns="0" rtlCol="0" anchor="t">
            <a:spAutoFit/>
          </a:bodyPr>
          <a:lstStyle/>
          <a:p>
            <a:pPr algn="ctr">
              <a:lnSpc>
                <a:spcPts val="2493"/>
              </a:lnSpc>
            </a:pPr>
            <a:r>
              <a:rPr lang="en-US" sz="2077" spc="103">
                <a:solidFill>
                  <a:srgbClr val="FFFBFB"/>
                </a:solidFill>
                <a:latin typeface="Times New Roman"/>
                <a:ea typeface="Times New Roman"/>
                <a:cs typeface="Times New Roman"/>
                <a:sym typeface="Times New Roman"/>
              </a:rPr>
              <a:t>Nguyễn Như Tài</a:t>
            </a:r>
          </a:p>
        </p:txBody>
      </p:sp>
      <p:sp>
        <p:nvSpPr>
          <p:cNvPr id="40" name="TextBox 40"/>
          <p:cNvSpPr txBox="1"/>
          <p:nvPr/>
        </p:nvSpPr>
        <p:spPr>
          <a:xfrm>
            <a:off x="211691" y="7581560"/>
            <a:ext cx="1746575" cy="231248"/>
          </a:xfrm>
          <a:prstGeom prst="rect">
            <a:avLst/>
          </a:prstGeom>
        </p:spPr>
        <p:txBody>
          <a:bodyPr lIns="0" tIns="0" rIns="0" bIns="0" rtlCol="0" anchor="t">
            <a:spAutoFit/>
          </a:bodyPr>
          <a:lstStyle/>
          <a:p>
            <a:pPr algn="ctr">
              <a:lnSpc>
                <a:spcPts val="1869"/>
              </a:lnSpc>
            </a:pPr>
            <a:r>
              <a:rPr lang="en-US" sz="1558" spc="77">
                <a:solidFill>
                  <a:srgbClr val="4BD1FB"/>
                </a:solidFill>
                <a:latin typeface="DM Sans"/>
                <a:ea typeface="DM Sans"/>
                <a:cs typeface="DM Sans"/>
                <a:sym typeface="DM Sans"/>
              </a:rPr>
              <a:t>Leader</a:t>
            </a:r>
          </a:p>
        </p:txBody>
      </p:sp>
      <p:sp>
        <p:nvSpPr>
          <p:cNvPr id="41" name="TextBox 41"/>
          <p:cNvSpPr txBox="1"/>
          <p:nvPr/>
        </p:nvSpPr>
        <p:spPr>
          <a:xfrm>
            <a:off x="3038801" y="6776722"/>
            <a:ext cx="1524378" cy="676275"/>
          </a:xfrm>
          <a:prstGeom prst="rect">
            <a:avLst/>
          </a:prstGeom>
        </p:spPr>
        <p:txBody>
          <a:bodyPr lIns="0" tIns="0" rIns="0" bIns="0" rtlCol="0" anchor="t">
            <a:spAutoFit/>
          </a:bodyPr>
          <a:lstStyle/>
          <a:p>
            <a:pPr algn="ctr">
              <a:lnSpc>
                <a:spcPts val="2493"/>
              </a:lnSpc>
            </a:pPr>
            <a:r>
              <a:rPr lang="en-US" sz="2077" spc="103">
                <a:solidFill>
                  <a:srgbClr val="FFFBFB"/>
                </a:solidFill>
                <a:latin typeface="Times New Roman"/>
                <a:ea typeface="Times New Roman"/>
                <a:cs typeface="Times New Roman"/>
                <a:sym typeface="Times New Roman"/>
              </a:rPr>
              <a:t>Lưu Thế Vinh</a:t>
            </a:r>
          </a:p>
        </p:txBody>
      </p:sp>
      <p:sp>
        <p:nvSpPr>
          <p:cNvPr id="42" name="TextBox 42"/>
          <p:cNvSpPr txBox="1"/>
          <p:nvPr/>
        </p:nvSpPr>
        <p:spPr>
          <a:xfrm>
            <a:off x="5697006" y="6930300"/>
            <a:ext cx="1524378" cy="361950"/>
          </a:xfrm>
          <a:prstGeom prst="rect">
            <a:avLst/>
          </a:prstGeom>
        </p:spPr>
        <p:txBody>
          <a:bodyPr lIns="0" tIns="0" rIns="0" bIns="0" rtlCol="0" anchor="t">
            <a:spAutoFit/>
          </a:bodyPr>
          <a:lstStyle/>
          <a:p>
            <a:pPr algn="ctr">
              <a:lnSpc>
                <a:spcPts val="2493"/>
              </a:lnSpc>
            </a:pPr>
            <a:r>
              <a:rPr lang="en-US" sz="2077" spc="103">
                <a:solidFill>
                  <a:srgbClr val="FFFBFB"/>
                </a:solidFill>
                <a:latin typeface="Times New Roman"/>
                <a:ea typeface="Times New Roman"/>
                <a:cs typeface="Times New Roman"/>
                <a:sym typeface="Times New Roman"/>
              </a:rPr>
              <a:t>Lê Đức Lộc</a:t>
            </a:r>
          </a:p>
        </p:txBody>
      </p:sp>
      <p:sp>
        <p:nvSpPr>
          <p:cNvPr id="43" name="TextBox 43"/>
          <p:cNvSpPr txBox="1"/>
          <p:nvPr/>
        </p:nvSpPr>
        <p:spPr>
          <a:xfrm>
            <a:off x="8434439" y="6776722"/>
            <a:ext cx="1524378" cy="676275"/>
          </a:xfrm>
          <a:prstGeom prst="rect">
            <a:avLst/>
          </a:prstGeom>
        </p:spPr>
        <p:txBody>
          <a:bodyPr lIns="0" tIns="0" rIns="0" bIns="0" rtlCol="0" anchor="t">
            <a:spAutoFit/>
          </a:bodyPr>
          <a:lstStyle/>
          <a:p>
            <a:pPr algn="ctr">
              <a:lnSpc>
                <a:spcPts val="2493"/>
              </a:lnSpc>
            </a:pPr>
            <a:r>
              <a:rPr lang="en-US" sz="2077" spc="103">
                <a:solidFill>
                  <a:srgbClr val="FFFBFB"/>
                </a:solidFill>
                <a:latin typeface="Times New Roman"/>
                <a:ea typeface="Times New Roman"/>
                <a:cs typeface="Times New Roman"/>
                <a:sym typeface="Times New Roman"/>
              </a:rPr>
              <a:t>Nguyễn Trung Kien</a:t>
            </a:r>
          </a:p>
        </p:txBody>
      </p:sp>
      <p:sp>
        <p:nvSpPr>
          <p:cNvPr id="44" name="TextBox 44"/>
          <p:cNvSpPr txBox="1"/>
          <p:nvPr/>
        </p:nvSpPr>
        <p:spPr>
          <a:xfrm>
            <a:off x="11116902" y="6776722"/>
            <a:ext cx="1524378" cy="676275"/>
          </a:xfrm>
          <a:prstGeom prst="rect">
            <a:avLst/>
          </a:prstGeom>
        </p:spPr>
        <p:txBody>
          <a:bodyPr lIns="0" tIns="0" rIns="0" bIns="0" rtlCol="0" anchor="t">
            <a:spAutoFit/>
          </a:bodyPr>
          <a:lstStyle/>
          <a:p>
            <a:pPr algn="ctr">
              <a:lnSpc>
                <a:spcPts val="2493"/>
              </a:lnSpc>
            </a:pPr>
            <a:r>
              <a:rPr lang="en-US" sz="2077" spc="103">
                <a:solidFill>
                  <a:srgbClr val="FFFBFB"/>
                </a:solidFill>
                <a:latin typeface="Times New Roman"/>
                <a:ea typeface="Times New Roman"/>
                <a:cs typeface="Times New Roman"/>
                <a:sym typeface="Times New Roman"/>
              </a:rPr>
              <a:t>Thái Bình Dương</a:t>
            </a:r>
          </a:p>
        </p:txBody>
      </p:sp>
      <p:sp>
        <p:nvSpPr>
          <p:cNvPr id="45" name="TextBox 45"/>
          <p:cNvSpPr txBox="1"/>
          <p:nvPr/>
        </p:nvSpPr>
        <p:spPr>
          <a:xfrm>
            <a:off x="13724796" y="6776722"/>
            <a:ext cx="1524378" cy="676275"/>
          </a:xfrm>
          <a:prstGeom prst="rect">
            <a:avLst/>
          </a:prstGeom>
        </p:spPr>
        <p:txBody>
          <a:bodyPr lIns="0" tIns="0" rIns="0" bIns="0" rtlCol="0" anchor="t">
            <a:spAutoFit/>
          </a:bodyPr>
          <a:lstStyle/>
          <a:p>
            <a:pPr algn="ctr">
              <a:lnSpc>
                <a:spcPts val="2493"/>
              </a:lnSpc>
            </a:pPr>
            <a:r>
              <a:rPr lang="en-US" sz="2077" spc="103">
                <a:solidFill>
                  <a:srgbClr val="FFFBFB"/>
                </a:solidFill>
                <a:latin typeface="Times New Roman"/>
                <a:ea typeface="Times New Roman"/>
                <a:cs typeface="Times New Roman"/>
                <a:sym typeface="Times New Roman"/>
              </a:rPr>
              <a:t>Nguyễn Như Tài</a:t>
            </a:r>
          </a:p>
        </p:txBody>
      </p:sp>
      <p:sp>
        <p:nvSpPr>
          <p:cNvPr id="46" name="TextBox 46"/>
          <p:cNvSpPr txBox="1"/>
          <p:nvPr/>
        </p:nvSpPr>
        <p:spPr>
          <a:xfrm>
            <a:off x="16367537" y="6776722"/>
            <a:ext cx="1524378" cy="676275"/>
          </a:xfrm>
          <a:prstGeom prst="rect">
            <a:avLst/>
          </a:prstGeom>
        </p:spPr>
        <p:txBody>
          <a:bodyPr lIns="0" tIns="0" rIns="0" bIns="0" rtlCol="0" anchor="t">
            <a:spAutoFit/>
          </a:bodyPr>
          <a:lstStyle/>
          <a:p>
            <a:pPr algn="ctr">
              <a:lnSpc>
                <a:spcPts val="2493"/>
              </a:lnSpc>
            </a:pPr>
            <a:r>
              <a:rPr lang="en-US" sz="2077" spc="103">
                <a:solidFill>
                  <a:srgbClr val="FFFBFB"/>
                </a:solidFill>
                <a:latin typeface="Times New Roman"/>
                <a:ea typeface="Times New Roman"/>
                <a:cs typeface="Times New Roman"/>
                <a:sym typeface="Times New Roman"/>
              </a:rPr>
              <a:t>Trần Anh Toàn</a:t>
            </a:r>
          </a:p>
        </p:txBody>
      </p:sp>
      <p:sp>
        <p:nvSpPr>
          <p:cNvPr id="47" name="Freeform 47"/>
          <p:cNvSpPr/>
          <p:nvPr/>
        </p:nvSpPr>
        <p:spPr>
          <a:xfrm>
            <a:off x="2942896" y="4803359"/>
            <a:ext cx="1716188" cy="1716188"/>
          </a:xfrm>
          <a:custGeom>
            <a:avLst/>
            <a:gdLst/>
            <a:ahLst/>
            <a:cxnLst/>
            <a:rect l="l" t="t" r="r" b="b"/>
            <a:pathLst>
              <a:path w="1716188" h="1716188">
                <a:moveTo>
                  <a:pt x="0" y="0"/>
                </a:moveTo>
                <a:lnTo>
                  <a:pt x="1716188" y="0"/>
                </a:lnTo>
                <a:lnTo>
                  <a:pt x="1716188" y="1716188"/>
                </a:lnTo>
                <a:lnTo>
                  <a:pt x="0" y="17161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8" name="Freeform 48"/>
          <p:cNvSpPr/>
          <p:nvPr/>
        </p:nvSpPr>
        <p:spPr>
          <a:xfrm>
            <a:off x="5625359" y="4803359"/>
            <a:ext cx="1716188" cy="1716188"/>
          </a:xfrm>
          <a:custGeom>
            <a:avLst/>
            <a:gdLst/>
            <a:ahLst/>
            <a:cxnLst/>
            <a:rect l="l" t="t" r="r" b="b"/>
            <a:pathLst>
              <a:path w="1716188" h="1716188">
                <a:moveTo>
                  <a:pt x="0" y="0"/>
                </a:moveTo>
                <a:lnTo>
                  <a:pt x="1716189" y="0"/>
                </a:lnTo>
                <a:lnTo>
                  <a:pt x="1716189" y="1716188"/>
                </a:lnTo>
                <a:lnTo>
                  <a:pt x="0" y="17161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9" name="Freeform 49"/>
          <p:cNvSpPr/>
          <p:nvPr/>
        </p:nvSpPr>
        <p:spPr>
          <a:xfrm>
            <a:off x="8338533" y="4803359"/>
            <a:ext cx="1716188" cy="1716188"/>
          </a:xfrm>
          <a:custGeom>
            <a:avLst/>
            <a:gdLst/>
            <a:ahLst/>
            <a:cxnLst/>
            <a:rect l="l" t="t" r="r" b="b"/>
            <a:pathLst>
              <a:path w="1716188" h="1716188">
                <a:moveTo>
                  <a:pt x="0" y="0"/>
                </a:moveTo>
                <a:lnTo>
                  <a:pt x="1716189" y="0"/>
                </a:lnTo>
                <a:lnTo>
                  <a:pt x="1716189" y="1716188"/>
                </a:lnTo>
                <a:lnTo>
                  <a:pt x="0" y="17161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0" name="Freeform 50"/>
          <p:cNvSpPr/>
          <p:nvPr/>
        </p:nvSpPr>
        <p:spPr>
          <a:xfrm>
            <a:off x="11018398" y="4803359"/>
            <a:ext cx="1716188" cy="1716188"/>
          </a:xfrm>
          <a:custGeom>
            <a:avLst/>
            <a:gdLst/>
            <a:ahLst/>
            <a:cxnLst/>
            <a:rect l="l" t="t" r="r" b="b"/>
            <a:pathLst>
              <a:path w="1716188" h="1716188">
                <a:moveTo>
                  <a:pt x="0" y="0"/>
                </a:moveTo>
                <a:lnTo>
                  <a:pt x="1716188" y="0"/>
                </a:lnTo>
                <a:lnTo>
                  <a:pt x="1716188" y="1716188"/>
                </a:lnTo>
                <a:lnTo>
                  <a:pt x="0" y="17161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1" name="Freeform 51"/>
          <p:cNvSpPr/>
          <p:nvPr/>
        </p:nvSpPr>
        <p:spPr>
          <a:xfrm>
            <a:off x="13539977" y="4803359"/>
            <a:ext cx="1716188" cy="1716188"/>
          </a:xfrm>
          <a:custGeom>
            <a:avLst/>
            <a:gdLst/>
            <a:ahLst/>
            <a:cxnLst/>
            <a:rect l="l" t="t" r="r" b="b"/>
            <a:pathLst>
              <a:path w="1716188" h="1716188">
                <a:moveTo>
                  <a:pt x="0" y="0"/>
                </a:moveTo>
                <a:lnTo>
                  <a:pt x="1716188" y="0"/>
                </a:lnTo>
                <a:lnTo>
                  <a:pt x="1716188" y="1716188"/>
                </a:lnTo>
                <a:lnTo>
                  <a:pt x="0" y="17161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2" name="Freeform 52"/>
          <p:cNvSpPr/>
          <p:nvPr/>
        </p:nvSpPr>
        <p:spPr>
          <a:xfrm>
            <a:off x="16271631" y="4803359"/>
            <a:ext cx="1716188" cy="1716188"/>
          </a:xfrm>
          <a:custGeom>
            <a:avLst/>
            <a:gdLst/>
            <a:ahLst/>
            <a:cxnLst/>
            <a:rect l="l" t="t" r="r" b="b"/>
            <a:pathLst>
              <a:path w="1716188" h="1716188">
                <a:moveTo>
                  <a:pt x="0" y="0"/>
                </a:moveTo>
                <a:lnTo>
                  <a:pt x="1716189" y="0"/>
                </a:lnTo>
                <a:lnTo>
                  <a:pt x="1716189" y="1716188"/>
                </a:lnTo>
                <a:lnTo>
                  <a:pt x="0" y="17161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622339" y="7588230"/>
            <a:ext cx="6835033" cy="5927838"/>
          </a:xfrm>
          <a:custGeom>
            <a:avLst/>
            <a:gdLst/>
            <a:ahLst/>
            <a:cxnLst/>
            <a:rect l="l" t="t" r="r" b="b"/>
            <a:pathLst>
              <a:path w="6835033" h="5927838">
                <a:moveTo>
                  <a:pt x="0" y="0"/>
                </a:moveTo>
                <a:lnTo>
                  <a:pt x="6835034" y="0"/>
                </a:lnTo>
                <a:lnTo>
                  <a:pt x="6835034" y="5927838"/>
                </a:lnTo>
                <a:lnTo>
                  <a:pt x="0" y="592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704179" y="2421337"/>
            <a:ext cx="879643" cy="1273167"/>
          </a:xfrm>
          <a:custGeom>
            <a:avLst/>
            <a:gdLst/>
            <a:ahLst/>
            <a:cxnLst/>
            <a:rect l="l" t="t" r="r" b="b"/>
            <a:pathLst>
              <a:path w="879643" h="1273167">
                <a:moveTo>
                  <a:pt x="0" y="0"/>
                </a:moveTo>
                <a:lnTo>
                  <a:pt x="879642" y="0"/>
                </a:lnTo>
                <a:lnTo>
                  <a:pt x="879642" y="1273168"/>
                </a:lnTo>
                <a:lnTo>
                  <a:pt x="0" y="12731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5085502" y="6496555"/>
            <a:ext cx="8116996" cy="902036"/>
          </a:xfrm>
          <a:prstGeom prst="rect">
            <a:avLst/>
          </a:prstGeom>
        </p:spPr>
        <p:txBody>
          <a:bodyPr lIns="0" tIns="0" rIns="0" bIns="0" rtlCol="0" anchor="t">
            <a:spAutoFit/>
          </a:bodyPr>
          <a:lstStyle/>
          <a:p>
            <a:pPr algn="ctr">
              <a:lnSpc>
                <a:spcPts val="2471"/>
              </a:lnSpc>
            </a:pPr>
            <a:r>
              <a:rPr lang="en-US" sz="1790" spc="175">
                <a:solidFill>
                  <a:srgbClr val="F5FFF5"/>
                </a:solidFill>
                <a:latin typeface="DM Sans"/>
                <a:ea typeface="DM Sans"/>
                <a:cs typeface="DM Sans"/>
                <a:sym typeface="DM Sans"/>
              </a:rPr>
              <a:t>A requirement review checklist for a bakery management system ensures that all necessary requirements are thoroughly evaluated and documented.</a:t>
            </a:r>
          </a:p>
        </p:txBody>
      </p:sp>
      <p:sp>
        <p:nvSpPr>
          <p:cNvPr id="6" name="TextBox 6"/>
          <p:cNvSpPr txBox="1"/>
          <p:nvPr/>
        </p:nvSpPr>
        <p:spPr>
          <a:xfrm>
            <a:off x="3544453" y="4249483"/>
            <a:ext cx="11199094" cy="2007132"/>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Now Bold"/>
                <a:ea typeface="Now Bold"/>
                <a:cs typeface="Now Bold"/>
                <a:sym typeface="Now Bold"/>
              </a:rPr>
              <a:t>REQUIREMENTS ESTIMATION TOOL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3593717" y="8945395"/>
            <a:ext cx="11100565" cy="597236"/>
          </a:xfrm>
          <a:prstGeom prst="rect">
            <a:avLst/>
          </a:prstGeom>
        </p:spPr>
        <p:txBody>
          <a:bodyPr lIns="0" tIns="0" rIns="0" bIns="0" rtlCol="0" anchor="t">
            <a:spAutoFit/>
          </a:bodyPr>
          <a:lstStyle/>
          <a:p>
            <a:pPr algn="ctr">
              <a:lnSpc>
                <a:spcPts val="2471"/>
              </a:lnSpc>
            </a:pPr>
            <a:r>
              <a:rPr lang="en-US" sz="1790" spc="175">
                <a:solidFill>
                  <a:srgbClr val="F5FFF5"/>
                </a:solidFill>
                <a:latin typeface="DM Sans Bold"/>
                <a:ea typeface="DM Sans Bold"/>
                <a:cs typeface="DM Sans Bold"/>
                <a:sym typeface="DM Sans Bold"/>
              </a:rPr>
              <a:t>Figure 11.</a:t>
            </a:r>
            <a:r>
              <a:rPr lang="en-US" sz="1790" spc="175">
                <a:solidFill>
                  <a:srgbClr val="F5FFF5"/>
                </a:solidFill>
                <a:latin typeface="DM Sans"/>
                <a:ea typeface="DM Sans"/>
                <a:cs typeface="DM Sans"/>
                <a:sym typeface="DM Sans"/>
              </a:rPr>
              <a:t> Requirements Estimation Tool for the Bakery Management System.</a:t>
            </a:r>
          </a:p>
          <a:p>
            <a:pPr algn="ctr">
              <a:lnSpc>
                <a:spcPts val="2471"/>
              </a:lnSpc>
            </a:pPr>
            <a:endParaRPr lang="en-US" sz="1790" spc="175">
              <a:solidFill>
                <a:srgbClr val="F5FFF5"/>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7060209" y="2183769"/>
            <a:ext cx="4161751" cy="1184729"/>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txBody>
            <a:bodyPr/>
            <a:lstStyle/>
            <a:p>
              <a:endParaRPr lang="en-US"/>
            </a:p>
          </p:txBody>
        </p:sp>
        <p:sp>
          <p:nvSpPr>
            <p:cNvPr id="4" name="TextBox 4"/>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rot="-10800000">
            <a:off x="6093797" y="3368497"/>
            <a:ext cx="4161751" cy="1184729"/>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txBody>
            <a:bodyPr/>
            <a:lstStyle/>
            <a:p>
              <a:endParaRPr lang="en-US"/>
            </a:p>
          </p:txBody>
        </p:sp>
        <p:sp>
          <p:nvSpPr>
            <p:cNvPr id="7" name="TextBox 7"/>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a:off x="7724615" y="4553226"/>
            <a:ext cx="4161751" cy="1184729"/>
            <a:chOff x="0" y="0"/>
            <a:chExt cx="2565722" cy="730386"/>
          </a:xfrm>
        </p:grpSpPr>
        <p:sp>
          <p:nvSpPr>
            <p:cNvPr id="9" name="Freeform 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txBody>
            <a:bodyPr/>
            <a:lstStyle/>
            <a:p>
              <a:endParaRPr lang="en-US"/>
            </a:p>
          </p:txBody>
        </p:sp>
        <p:sp>
          <p:nvSpPr>
            <p:cNvPr id="10" name="TextBox 10"/>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1" name="Group 11"/>
          <p:cNvGrpSpPr/>
          <p:nvPr/>
        </p:nvGrpSpPr>
        <p:grpSpPr>
          <a:xfrm rot="-10800000">
            <a:off x="6758203" y="5737955"/>
            <a:ext cx="4161751" cy="1184729"/>
            <a:chOff x="0" y="0"/>
            <a:chExt cx="2565722" cy="730386"/>
          </a:xfrm>
        </p:grpSpPr>
        <p:sp>
          <p:nvSpPr>
            <p:cNvPr id="12" name="Freeform 12"/>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txBody>
            <a:bodyPr/>
            <a:lstStyle/>
            <a:p>
              <a:endParaRPr lang="en-US"/>
            </a:p>
          </p:txBody>
        </p:sp>
        <p:sp>
          <p:nvSpPr>
            <p:cNvPr id="13" name="TextBox 13"/>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4" name="Group 14"/>
          <p:cNvGrpSpPr/>
          <p:nvPr/>
        </p:nvGrpSpPr>
        <p:grpSpPr>
          <a:xfrm>
            <a:off x="7724615" y="6918503"/>
            <a:ext cx="4161751" cy="1184729"/>
            <a:chOff x="0" y="0"/>
            <a:chExt cx="2565722" cy="730386"/>
          </a:xfrm>
        </p:grpSpPr>
        <p:sp>
          <p:nvSpPr>
            <p:cNvPr id="15" name="Freeform 15"/>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CFF4FF"/>
            </a:solidFill>
          </p:spPr>
          <p:txBody>
            <a:bodyPr/>
            <a:lstStyle/>
            <a:p>
              <a:endParaRPr lang="en-US"/>
            </a:p>
          </p:txBody>
        </p:sp>
        <p:sp>
          <p:nvSpPr>
            <p:cNvPr id="16" name="TextBox 16"/>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sp>
        <p:nvSpPr>
          <p:cNvPr id="17" name="TextBox 17"/>
          <p:cNvSpPr txBox="1"/>
          <p:nvPr/>
        </p:nvSpPr>
        <p:spPr>
          <a:xfrm>
            <a:off x="6802031" y="3618050"/>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a:solidFill>
                  <a:srgbClr val="051D40"/>
                </a:solidFill>
                <a:latin typeface="DM Sans Bold"/>
                <a:ea typeface="DM Sans Bold"/>
                <a:cs typeface="DM Sans Bold"/>
                <a:sym typeface="DM Sans Bold"/>
              </a:rPr>
              <a:t>February</a:t>
            </a:r>
          </a:p>
        </p:txBody>
      </p:sp>
      <p:sp>
        <p:nvSpPr>
          <p:cNvPr id="18" name="TextBox 18"/>
          <p:cNvSpPr txBox="1"/>
          <p:nvPr/>
        </p:nvSpPr>
        <p:spPr>
          <a:xfrm>
            <a:off x="7768443" y="2433321"/>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a:solidFill>
                  <a:srgbClr val="051D40"/>
                </a:solidFill>
                <a:latin typeface="DM Sans Bold"/>
                <a:ea typeface="DM Sans Bold"/>
                <a:cs typeface="DM Sans Bold"/>
                <a:sym typeface="DM Sans Bold"/>
              </a:rPr>
              <a:t>January</a:t>
            </a:r>
          </a:p>
        </p:txBody>
      </p:sp>
      <p:sp>
        <p:nvSpPr>
          <p:cNvPr id="19" name="TextBox 19"/>
          <p:cNvSpPr txBox="1"/>
          <p:nvPr/>
        </p:nvSpPr>
        <p:spPr>
          <a:xfrm>
            <a:off x="11388338" y="2256515"/>
            <a:ext cx="4526224" cy="1176380"/>
          </a:xfrm>
          <a:prstGeom prst="rect">
            <a:avLst/>
          </a:prstGeom>
        </p:spPr>
        <p:txBody>
          <a:bodyPr lIns="0" tIns="0" rIns="0" bIns="0" rtlCol="0" anchor="t">
            <a:spAutoFit/>
          </a:bodyPr>
          <a:lstStyle/>
          <a:p>
            <a:pPr marL="0" lvl="0" indent="0" algn="l">
              <a:lnSpc>
                <a:spcPts val="2355"/>
              </a:lnSpc>
            </a:pPr>
            <a:r>
              <a:rPr lang="en-US" sz="1869" u="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id="20" name="TextBox 20"/>
          <p:cNvSpPr txBox="1"/>
          <p:nvPr/>
        </p:nvSpPr>
        <p:spPr>
          <a:xfrm>
            <a:off x="8347593" y="4802779"/>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a:solidFill>
                  <a:srgbClr val="051D40"/>
                </a:solidFill>
                <a:latin typeface="DM Sans Bold"/>
                <a:ea typeface="DM Sans Bold"/>
                <a:cs typeface="DM Sans Bold"/>
                <a:sym typeface="DM Sans Bold"/>
              </a:rPr>
              <a:t>March</a:t>
            </a:r>
          </a:p>
        </p:txBody>
      </p:sp>
      <p:sp>
        <p:nvSpPr>
          <p:cNvPr id="21" name="TextBox 21"/>
          <p:cNvSpPr txBox="1"/>
          <p:nvPr/>
        </p:nvSpPr>
        <p:spPr>
          <a:xfrm>
            <a:off x="7381181" y="5987507"/>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a:solidFill>
                  <a:srgbClr val="051D40"/>
                </a:solidFill>
                <a:latin typeface="DM Sans Bold"/>
                <a:ea typeface="DM Sans Bold"/>
                <a:cs typeface="DM Sans Bold"/>
                <a:sym typeface="DM Sans Bold"/>
              </a:rPr>
              <a:t>April</a:t>
            </a:r>
          </a:p>
        </p:txBody>
      </p:sp>
      <p:sp>
        <p:nvSpPr>
          <p:cNvPr id="22" name="TextBox 22"/>
          <p:cNvSpPr txBox="1"/>
          <p:nvPr/>
        </p:nvSpPr>
        <p:spPr>
          <a:xfrm>
            <a:off x="8432849" y="7170333"/>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a:solidFill>
                  <a:srgbClr val="051D40"/>
                </a:solidFill>
                <a:latin typeface="DM Sans Bold"/>
                <a:ea typeface="DM Sans Bold"/>
                <a:cs typeface="DM Sans Bold"/>
                <a:sym typeface="DM Sans Bold"/>
              </a:rPr>
              <a:t>May</a:t>
            </a:r>
          </a:p>
        </p:txBody>
      </p:sp>
      <p:sp>
        <p:nvSpPr>
          <p:cNvPr id="23" name="TextBox 23"/>
          <p:cNvSpPr txBox="1"/>
          <p:nvPr/>
        </p:nvSpPr>
        <p:spPr>
          <a:xfrm>
            <a:off x="1365636" y="3373621"/>
            <a:ext cx="4490889" cy="1176380"/>
          </a:xfrm>
          <a:prstGeom prst="rect">
            <a:avLst/>
          </a:prstGeom>
        </p:spPr>
        <p:txBody>
          <a:bodyPr lIns="0" tIns="0" rIns="0" bIns="0" rtlCol="0" anchor="t">
            <a:spAutoFit/>
          </a:bodyPr>
          <a:lstStyle/>
          <a:p>
            <a:pPr marL="0" lvl="0" indent="0" algn="r">
              <a:lnSpc>
                <a:spcPts val="2355"/>
              </a:lnSpc>
            </a:pPr>
            <a:r>
              <a:rPr lang="en-US" sz="1869" u="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id="24" name="TextBox 24"/>
          <p:cNvSpPr txBox="1"/>
          <p:nvPr/>
        </p:nvSpPr>
        <p:spPr>
          <a:xfrm>
            <a:off x="12037445" y="4572276"/>
            <a:ext cx="4884918" cy="1176380"/>
          </a:xfrm>
          <a:prstGeom prst="rect">
            <a:avLst/>
          </a:prstGeom>
        </p:spPr>
        <p:txBody>
          <a:bodyPr lIns="0" tIns="0" rIns="0" bIns="0" rtlCol="0" anchor="t">
            <a:spAutoFit/>
          </a:bodyPr>
          <a:lstStyle/>
          <a:p>
            <a:pPr marL="0" lvl="0" indent="0" algn="l">
              <a:lnSpc>
                <a:spcPts val="2355"/>
              </a:lnSpc>
            </a:pPr>
            <a:r>
              <a:rPr lang="en-US" sz="1869" u="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id="25" name="TextBox 25"/>
          <p:cNvSpPr txBox="1"/>
          <p:nvPr/>
        </p:nvSpPr>
        <p:spPr>
          <a:xfrm>
            <a:off x="1949758" y="5741176"/>
            <a:ext cx="4656045" cy="1176380"/>
          </a:xfrm>
          <a:prstGeom prst="rect">
            <a:avLst/>
          </a:prstGeom>
        </p:spPr>
        <p:txBody>
          <a:bodyPr lIns="0" tIns="0" rIns="0" bIns="0" rtlCol="0" anchor="t">
            <a:spAutoFit/>
          </a:bodyPr>
          <a:lstStyle/>
          <a:p>
            <a:pPr marL="0" lvl="0" indent="0" algn="r">
              <a:lnSpc>
                <a:spcPts val="2355"/>
              </a:lnSpc>
            </a:pPr>
            <a:r>
              <a:rPr lang="en-US" sz="1869" u="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id="26" name="TextBox 26"/>
          <p:cNvSpPr txBox="1"/>
          <p:nvPr/>
        </p:nvSpPr>
        <p:spPr>
          <a:xfrm>
            <a:off x="11886366" y="6891268"/>
            <a:ext cx="4500162" cy="1176380"/>
          </a:xfrm>
          <a:prstGeom prst="rect">
            <a:avLst/>
          </a:prstGeom>
        </p:spPr>
        <p:txBody>
          <a:bodyPr lIns="0" tIns="0" rIns="0" bIns="0" rtlCol="0" anchor="t">
            <a:spAutoFit/>
          </a:bodyPr>
          <a:lstStyle/>
          <a:p>
            <a:pPr marL="0" lvl="0" indent="0" algn="l">
              <a:lnSpc>
                <a:spcPts val="2355"/>
              </a:lnSpc>
            </a:pPr>
            <a:r>
              <a:rPr lang="en-US" sz="1869" u="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id="27" name="Freeform 27"/>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8" name="Freeform 28"/>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899382" y="-54747"/>
            <a:ext cx="8958965" cy="9313047"/>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r="-28012"/>
              </a:stretch>
            </a:blipFill>
          </p:spPr>
          <p:txBody>
            <a:bodyPr/>
            <a:lstStyle/>
            <a:p>
              <a:endParaRPr lang="en-US"/>
            </a:p>
          </p:txBody>
        </p:sp>
      </p:grpSp>
      <p:sp>
        <p:nvSpPr>
          <p:cNvPr id="4" name="Freeform 4"/>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2350263" y="3521901"/>
            <a:ext cx="3238670" cy="1593515"/>
          </a:xfrm>
          <a:prstGeom prst="rect">
            <a:avLst/>
          </a:prstGeom>
        </p:spPr>
        <p:txBody>
          <a:bodyPr lIns="0" tIns="0" rIns="0" bIns="0" rtlCol="0" anchor="t">
            <a:spAutoFit/>
          </a:bodyPr>
          <a:lstStyle/>
          <a:p>
            <a:pPr marL="0" lvl="0" indent="0" algn="ctr">
              <a:lnSpc>
                <a:spcPts val="12506"/>
              </a:lnSpc>
              <a:spcBef>
                <a:spcPct val="0"/>
              </a:spcBef>
            </a:pPr>
            <a:r>
              <a:rPr lang="en-US" sz="10421" u="none" strike="noStrike">
                <a:solidFill>
                  <a:srgbClr val="FFFFFF"/>
                </a:solidFill>
                <a:latin typeface="Now Bold"/>
                <a:ea typeface="Now Bold"/>
                <a:cs typeface="Now Bold"/>
                <a:sym typeface="Now Bold"/>
              </a:rPr>
              <a:t>80%</a:t>
            </a:r>
          </a:p>
        </p:txBody>
      </p:sp>
      <p:pic>
        <p:nvPicPr>
          <p:cNvPr id="7" name="Picture 7"/>
          <p:cNvPicPr>
            <a:picLocks noChangeAspect="1"/>
          </p:cNvPicPr>
          <p:nvPr/>
        </p:nvPicPr>
        <p:blipFill>
          <a:blip r:embed="rId5"/>
          <a:stretch>
            <a:fillRect/>
          </a:stretch>
        </p:blipFill>
        <p:spPr>
          <a:xfrm>
            <a:off x="2185774" y="4818113"/>
            <a:ext cx="3567648" cy="1100388"/>
          </a:xfrm>
          <a:prstGeom prst="rect">
            <a:avLst/>
          </a:prstGeom>
        </p:spPr>
      </p:pic>
      <p:sp>
        <p:nvSpPr>
          <p:cNvPr id="8" name="TextBox 8"/>
          <p:cNvSpPr txBox="1"/>
          <p:nvPr/>
        </p:nvSpPr>
        <p:spPr>
          <a:xfrm>
            <a:off x="2350263" y="6676562"/>
            <a:ext cx="3238670" cy="1593515"/>
          </a:xfrm>
          <a:prstGeom prst="rect">
            <a:avLst/>
          </a:prstGeom>
        </p:spPr>
        <p:txBody>
          <a:bodyPr lIns="0" tIns="0" rIns="0" bIns="0" rtlCol="0" anchor="t">
            <a:spAutoFit/>
          </a:bodyPr>
          <a:lstStyle/>
          <a:p>
            <a:pPr marL="0" lvl="0" indent="0" algn="ctr">
              <a:lnSpc>
                <a:spcPts val="12506"/>
              </a:lnSpc>
              <a:spcBef>
                <a:spcPct val="0"/>
              </a:spcBef>
            </a:pPr>
            <a:r>
              <a:rPr lang="en-US" sz="10421">
                <a:solidFill>
                  <a:srgbClr val="FFFFFF"/>
                </a:solidFill>
                <a:latin typeface="Now Bold"/>
                <a:ea typeface="Now Bold"/>
                <a:cs typeface="Now Bold"/>
                <a:sym typeface="Now Bold"/>
              </a:rPr>
              <a:t>20</a:t>
            </a:r>
            <a:r>
              <a:rPr lang="en-US" sz="10421" u="none" strike="noStrike">
                <a:solidFill>
                  <a:srgbClr val="FFFFFF"/>
                </a:solidFill>
                <a:latin typeface="Now Bold"/>
                <a:ea typeface="Now Bold"/>
                <a:cs typeface="Now Bold"/>
                <a:sym typeface="Now Bold"/>
              </a:rPr>
              <a:t>%</a:t>
            </a:r>
          </a:p>
        </p:txBody>
      </p:sp>
      <p:pic>
        <p:nvPicPr>
          <p:cNvPr id="9" name="Picture 9"/>
          <p:cNvPicPr>
            <a:picLocks noChangeAspect="1"/>
          </p:cNvPicPr>
          <p:nvPr/>
        </p:nvPicPr>
        <p:blipFill>
          <a:blip r:embed="rId6"/>
          <a:stretch>
            <a:fillRect/>
          </a:stretch>
        </p:blipFill>
        <p:spPr>
          <a:xfrm>
            <a:off x="2185774" y="7972773"/>
            <a:ext cx="3567648" cy="1100388"/>
          </a:xfrm>
          <a:prstGeom prst="rect">
            <a:avLst/>
          </a:prstGeom>
        </p:spPr>
      </p:pic>
      <p:grpSp>
        <p:nvGrpSpPr>
          <p:cNvPr id="10" name="Group 10"/>
          <p:cNvGrpSpPr/>
          <p:nvPr/>
        </p:nvGrpSpPr>
        <p:grpSpPr>
          <a:xfrm>
            <a:off x="-1543050" y="-54747"/>
            <a:ext cx="2760734" cy="10341747"/>
            <a:chOff x="0" y="0"/>
            <a:chExt cx="727107" cy="2723752"/>
          </a:xfrm>
        </p:grpSpPr>
        <p:sp>
          <p:nvSpPr>
            <p:cNvPr id="11" name="Freeform 11"/>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txBody>
            <a:bodyPr/>
            <a:lstStyle/>
            <a:p>
              <a:endParaRPr lang="en-US"/>
            </a:p>
          </p:txBody>
        </p:sp>
        <p:sp>
          <p:nvSpPr>
            <p:cNvPr id="12" name="TextBox 12"/>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13" name="TextBox 13"/>
          <p:cNvSpPr txBox="1"/>
          <p:nvPr/>
        </p:nvSpPr>
        <p:spPr>
          <a:xfrm>
            <a:off x="2682418" y="1760435"/>
            <a:ext cx="6235170" cy="1000125"/>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Now Bold"/>
                <a:ea typeface="Now Bold"/>
                <a:cs typeface="Now Bold"/>
                <a:sym typeface="Now Bold"/>
              </a:rPr>
              <a:t>STATISTICS</a:t>
            </a:r>
          </a:p>
        </p:txBody>
      </p:sp>
      <p:sp>
        <p:nvSpPr>
          <p:cNvPr id="14" name="TextBox 14"/>
          <p:cNvSpPr txBox="1"/>
          <p:nvPr/>
        </p:nvSpPr>
        <p:spPr>
          <a:xfrm>
            <a:off x="6111966" y="3710415"/>
            <a:ext cx="3727948" cy="1800544"/>
          </a:xfrm>
          <a:prstGeom prst="rect">
            <a:avLst/>
          </a:prstGeom>
        </p:spPr>
        <p:txBody>
          <a:bodyPr lIns="0" tIns="0" rIns="0" bIns="0" rtlCol="0" anchor="t">
            <a:spAutoFit/>
          </a:bodyPr>
          <a:lstStyle/>
          <a:p>
            <a:pPr marL="0" lvl="0" indent="0" algn="l">
              <a:lnSpc>
                <a:spcPts val="2855"/>
              </a:lnSpc>
              <a:spcBef>
                <a:spcPct val="0"/>
              </a:spcBef>
            </a:pPr>
            <a:r>
              <a:rPr lang="en-US" sz="2069" u="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id="15" name="TextBox 15"/>
          <p:cNvSpPr txBox="1"/>
          <p:nvPr/>
        </p:nvSpPr>
        <p:spPr>
          <a:xfrm>
            <a:off x="6065205" y="6843126"/>
            <a:ext cx="3727948" cy="1800544"/>
          </a:xfrm>
          <a:prstGeom prst="rect">
            <a:avLst/>
          </a:prstGeom>
        </p:spPr>
        <p:txBody>
          <a:bodyPr lIns="0" tIns="0" rIns="0" bIns="0" rtlCol="0" anchor="t">
            <a:spAutoFit/>
          </a:bodyPr>
          <a:lstStyle/>
          <a:p>
            <a:pPr marL="0" lvl="0" indent="0" algn="l">
              <a:lnSpc>
                <a:spcPts val="2855"/>
              </a:lnSpc>
              <a:spcBef>
                <a:spcPct val="0"/>
              </a:spcBef>
            </a:pPr>
            <a:r>
              <a:rPr lang="en-US" sz="2069" u="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5520658" y="3240029"/>
            <a:ext cx="1142373" cy="114237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8" name="TextBox 8"/>
          <p:cNvSpPr txBox="1"/>
          <p:nvPr/>
        </p:nvSpPr>
        <p:spPr>
          <a:xfrm>
            <a:off x="6597011" y="1869489"/>
            <a:ext cx="9879016" cy="735057"/>
          </a:xfrm>
          <a:prstGeom prst="rect">
            <a:avLst/>
          </a:prstGeom>
        </p:spPr>
        <p:txBody>
          <a:bodyPr lIns="0" tIns="0" rIns="0" bIns="0" rtlCol="0" anchor="t">
            <a:spAutoFit/>
          </a:bodyPr>
          <a:lstStyle/>
          <a:p>
            <a:pPr marL="0" lvl="0" indent="0" algn="l">
              <a:lnSpc>
                <a:spcPts val="5719"/>
              </a:lnSpc>
              <a:spcBef>
                <a:spcPct val="0"/>
              </a:spcBef>
            </a:pPr>
            <a:r>
              <a:rPr lang="en-US" sz="4766">
                <a:solidFill>
                  <a:srgbClr val="FFFFFF"/>
                </a:solidFill>
                <a:latin typeface="Now Bold"/>
                <a:ea typeface="Now Bold"/>
                <a:cs typeface="Now Bold"/>
                <a:sym typeface="Now Bold"/>
              </a:rPr>
              <a:t>CONCEPT IN BUSINESS</a:t>
            </a:r>
          </a:p>
        </p:txBody>
      </p:sp>
      <p:sp>
        <p:nvSpPr>
          <p:cNvPr id="9" name="TextBox 9"/>
          <p:cNvSpPr txBox="1"/>
          <p:nvPr/>
        </p:nvSpPr>
        <p:spPr>
          <a:xfrm>
            <a:off x="6830047" y="2933916"/>
            <a:ext cx="4402447" cy="555076"/>
          </a:xfrm>
          <a:prstGeom prst="rect">
            <a:avLst/>
          </a:prstGeom>
        </p:spPr>
        <p:txBody>
          <a:bodyPr lIns="0" tIns="0" rIns="0" bIns="0" rtlCol="0" anchor="t">
            <a:spAutoFit/>
          </a:bodyPr>
          <a:lstStyle/>
          <a:p>
            <a:pPr marL="0" lvl="0" indent="0" algn="l">
              <a:lnSpc>
                <a:spcPts val="4519"/>
              </a:lnSpc>
              <a:spcBef>
                <a:spcPct val="0"/>
              </a:spcBef>
            </a:pPr>
            <a:r>
              <a:rPr lang="en-US" sz="3274">
                <a:solidFill>
                  <a:srgbClr val="4BD1FB"/>
                </a:solidFill>
                <a:latin typeface="DM Sans Bold"/>
                <a:ea typeface="DM Sans Bold"/>
                <a:cs typeface="DM Sans Bold"/>
                <a:sym typeface="DM Sans Bold"/>
              </a:rPr>
              <a:t>Profitability</a:t>
            </a:r>
          </a:p>
        </p:txBody>
      </p:sp>
      <p:sp>
        <p:nvSpPr>
          <p:cNvPr id="10" name="TextBox 10"/>
          <p:cNvSpPr txBox="1"/>
          <p:nvPr/>
        </p:nvSpPr>
        <p:spPr>
          <a:xfrm>
            <a:off x="6847387" y="3562737"/>
            <a:ext cx="6015843" cy="980590"/>
          </a:xfrm>
          <a:prstGeom prst="rect">
            <a:avLst/>
          </a:prstGeom>
        </p:spPr>
        <p:txBody>
          <a:bodyPr lIns="0" tIns="0" rIns="0" bIns="0" rtlCol="0" anchor="t">
            <a:spAutoFit/>
          </a:bodyPr>
          <a:lstStyle/>
          <a:p>
            <a:pPr marL="0" lvl="0" indent="0" algn="l">
              <a:lnSpc>
                <a:spcPts val="2664"/>
              </a:lnSpc>
              <a:spcBef>
                <a:spcPct val="0"/>
              </a:spcBef>
            </a:pPr>
            <a:r>
              <a:rPr lang="en-US" sz="1931" u="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id="11" name="Freeform 11"/>
          <p:cNvSpPr/>
          <p:nvPr/>
        </p:nvSpPr>
        <p:spPr>
          <a:xfrm>
            <a:off x="5725261" y="3453964"/>
            <a:ext cx="733166" cy="714504"/>
          </a:xfrm>
          <a:custGeom>
            <a:avLst/>
            <a:gdLst/>
            <a:ahLst/>
            <a:cxnLst/>
            <a:rect l="l" t="t" r="r" b="b"/>
            <a:pathLst>
              <a:path w="733166" h="714504">
                <a:moveTo>
                  <a:pt x="0" y="0"/>
                </a:moveTo>
                <a:lnTo>
                  <a:pt x="733166" y="0"/>
                </a:lnTo>
                <a:lnTo>
                  <a:pt x="733166" y="714504"/>
                </a:lnTo>
                <a:lnTo>
                  <a:pt x="0" y="7145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2" name="Group 12"/>
          <p:cNvGrpSpPr/>
          <p:nvPr/>
        </p:nvGrpSpPr>
        <p:grpSpPr>
          <a:xfrm>
            <a:off x="5520658" y="5182483"/>
            <a:ext cx="1142373" cy="11423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5" name="TextBox 15"/>
          <p:cNvSpPr txBox="1"/>
          <p:nvPr/>
        </p:nvSpPr>
        <p:spPr>
          <a:xfrm>
            <a:off x="6830047" y="4876370"/>
            <a:ext cx="4402447" cy="555076"/>
          </a:xfrm>
          <a:prstGeom prst="rect">
            <a:avLst/>
          </a:prstGeom>
        </p:spPr>
        <p:txBody>
          <a:bodyPr lIns="0" tIns="0" rIns="0" bIns="0" rtlCol="0" anchor="t">
            <a:spAutoFit/>
          </a:bodyPr>
          <a:lstStyle/>
          <a:p>
            <a:pPr marL="0" lvl="0" indent="0" algn="l">
              <a:lnSpc>
                <a:spcPts val="4519"/>
              </a:lnSpc>
              <a:spcBef>
                <a:spcPct val="0"/>
              </a:spcBef>
            </a:pPr>
            <a:r>
              <a:rPr lang="en-US" sz="3274">
                <a:solidFill>
                  <a:srgbClr val="4BD1FB"/>
                </a:solidFill>
                <a:latin typeface="DM Sans Bold"/>
                <a:ea typeface="DM Sans Bold"/>
                <a:cs typeface="DM Sans Bold"/>
                <a:sym typeface="DM Sans Bold"/>
              </a:rPr>
              <a:t>Customer Value</a:t>
            </a:r>
          </a:p>
        </p:txBody>
      </p:sp>
      <p:sp>
        <p:nvSpPr>
          <p:cNvPr id="16" name="TextBox 16"/>
          <p:cNvSpPr txBox="1"/>
          <p:nvPr/>
        </p:nvSpPr>
        <p:spPr>
          <a:xfrm>
            <a:off x="6847387" y="5505191"/>
            <a:ext cx="6015843" cy="980590"/>
          </a:xfrm>
          <a:prstGeom prst="rect">
            <a:avLst/>
          </a:prstGeom>
        </p:spPr>
        <p:txBody>
          <a:bodyPr lIns="0" tIns="0" rIns="0" bIns="0" rtlCol="0" anchor="t">
            <a:spAutoFit/>
          </a:bodyPr>
          <a:lstStyle/>
          <a:p>
            <a:pPr marL="0" lvl="0" indent="0" algn="l">
              <a:lnSpc>
                <a:spcPts val="2664"/>
              </a:lnSpc>
              <a:spcBef>
                <a:spcPct val="0"/>
              </a:spcBef>
            </a:pPr>
            <a:r>
              <a:rPr lang="en-US" sz="1931" u="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id="17" name="Freeform 17"/>
          <p:cNvSpPr/>
          <p:nvPr/>
        </p:nvSpPr>
        <p:spPr>
          <a:xfrm>
            <a:off x="5799040" y="5431446"/>
            <a:ext cx="585607" cy="669613"/>
          </a:xfrm>
          <a:custGeom>
            <a:avLst/>
            <a:gdLst/>
            <a:ahLst/>
            <a:cxnLst/>
            <a:rect l="l" t="t" r="r" b="b"/>
            <a:pathLst>
              <a:path w="585607" h="669613">
                <a:moveTo>
                  <a:pt x="0" y="0"/>
                </a:moveTo>
                <a:lnTo>
                  <a:pt x="585608" y="0"/>
                </a:lnTo>
                <a:lnTo>
                  <a:pt x="585608" y="669613"/>
                </a:lnTo>
                <a:lnTo>
                  <a:pt x="0" y="6696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8" name="Group 18"/>
          <p:cNvGrpSpPr/>
          <p:nvPr/>
        </p:nvGrpSpPr>
        <p:grpSpPr>
          <a:xfrm>
            <a:off x="5520658" y="7125268"/>
            <a:ext cx="1142373" cy="114237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21" name="TextBox 21"/>
          <p:cNvSpPr txBox="1"/>
          <p:nvPr/>
        </p:nvSpPr>
        <p:spPr>
          <a:xfrm>
            <a:off x="6830047" y="6819156"/>
            <a:ext cx="4402447" cy="555076"/>
          </a:xfrm>
          <a:prstGeom prst="rect">
            <a:avLst/>
          </a:prstGeom>
        </p:spPr>
        <p:txBody>
          <a:bodyPr lIns="0" tIns="0" rIns="0" bIns="0" rtlCol="0" anchor="t">
            <a:spAutoFit/>
          </a:bodyPr>
          <a:lstStyle/>
          <a:p>
            <a:pPr marL="0" lvl="0" indent="0" algn="l">
              <a:lnSpc>
                <a:spcPts val="4519"/>
              </a:lnSpc>
              <a:spcBef>
                <a:spcPct val="0"/>
              </a:spcBef>
            </a:pPr>
            <a:r>
              <a:rPr lang="en-US" sz="3274">
                <a:solidFill>
                  <a:srgbClr val="4BD1FB"/>
                </a:solidFill>
                <a:latin typeface="DM Sans Bold"/>
                <a:ea typeface="DM Sans Bold"/>
                <a:cs typeface="DM Sans Bold"/>
                <a:sym typeface="DM Sans Bold"/>
              </a:rPr>
              <a:t>Innovation</a:t>
            </a:r>
          </a:p>
        </p:txBody>
      </p:sp>
      <p:sp>
        <p:nvSpPr>
          <p:cNvPr id="22" name="TextBox 22"/>
          <p:cNvSpPr txBox="1"/>
          <p:nvPr/>
        </p:nvSpPr>
        <p:spPr>
          <a:xfrm>
            <a:off x="6847387" y="7447977"/>
            <a:ext cx="6015843" cy="980590"/>
          </a:xfrm>
          <a:prstGeom prst="rect">
            <a:avLst/>
          </a:prstGeom>
        </p:spPr>
        <p:txBody>
          <a:bodyPr lIns="0" tIns="0" rIns="0" bIns="0" rtlCol="0" anchor="t">
            <a:spAutoFit/>
          </a:bodyPr>
          <a:lstStyle/>
          <a:p>
            <a:pPr marL="0" lvl="0" indent="0" algn="l">
              <a:lnSpc>
                <a:spcPts val="2664"/>
              </a:lnSpc>
              <a:spcBef>
                <a:spcPct val="0"/>
              </a:spcBef>
            </a:pPr>
            <a:r>
              <a:rPr lang="en-US" sz="1931" u="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id="23" name="Freeform 23"/>
          <p:cNvSpPr/>
          <p:nvPr/>
        </p:nvSpPr>
        <p:spPr>
          <a:xfrm>
            <a:off x="5818393" y="7372606"/>
            <a:ext cx="566255" cy="720926"/>
          </a:xfrm>
          <a:custGeom>
            <a:avLst/>
            <a:gdLst/>
            <a:ahLst/>
            <a:cxnLst/>
            <a:rect l="l" t="t" r="r" b="b"/>
            <a:pathLst>
              <a:path w="566255" h="720926">
                <a:moveTo>
                  <a:pt x="0" y="0"/>
                </a:moveTo>
                <a:lnTo>
                  <a:pt x="566255" y="0"/>
                </a:lnTo>
                <a:lnTo>
                  <a:pt x="566255" y="720926"/>
                </a:lnTo>
                <a:lnTo>
                  <a:pt x="0" y="7209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267961"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txBody>
          <a:bodyPr/>
          <a:lstStyle/>
          <a:p>
            <a:endParaRPr lang="en-US"/>
          </a:p>
        </p:txBody>
      </p:sp>
      <p:sp>
        <p:nvSpPr>
          <p:cNvPr id="4" name="Freeform 4"/>
          <p:cNvSpPr/>
          <p:nvPr/>
        </p:nvSpPr>
        <p:spPr>
          <a:xfrm>
            <a:off x="6984095" y="8412696"/>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4"/>
            <a:stretch>
              <a:fillRect t="-99999"/>
            </a:stretch>
          </a:blipFill>
        </p:spPr>
        <p:txBody>
          <a:bodyPr/>
          <a:lstStyle/>
          <a:p>
            <a:endParaRPr lang="en-US"/>
          </a:p>
        </p:txBody>
      </p:sp>
      <p:sp>
        <p:nvSpPr>
          <p:cNvPr id="5" name="Freeform 5"/>
          <p:cNvSpPr/>
          <p:nvPr/>
        </p:nvSpPr>
        <p:spPr>
          <a:xfrm>
            <a:off x="11703955"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txBody>
          <a:bodyPr/>
          <a:lstStyle/>
          <a:p>
            <a:endParaRPr lang="en-US"/>
          </a:p>
        </p:txBody>
      </p:sp>
      <p:grpSp>
        <p:nvGrpSpPr>
          <p:cNvPr id="6" name="Group 6"/>
          <p:cNvGrpSpPr/>
          <p:nvPr/>
        </p:nvGrpSpPr>
        <p:grpSpPr>
          <a:xfrm>
            <a:off x="2290722" y="4206681"/>
            <a:ext cx="4297048" cy="4206015"/>
            <a:chOff x="0" y="0"/>
            <a:chExt cx="1131733" cy="1107757"/>
          </a:xfrm>
        </p:grpSpPr>
        <p:sp>
          <p:nvSpPr>
            <p:cNvPr id="7" name="Freeform 7"/>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en-US"/>
            </a:p>
          </p:txBody>
        </p:sp>
        <p:sp>
          <p:nvSpPr>
            <p:cNvPr id="8" name="TextBox 8"/>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grpSp>
        <p:nvGrpSpPr>
          <p:cNvPr id="9" name="Group 9"/>
          <p:cNvGrpSpPr/>
          <p:nvPr/>
        </p:nvGrpSpPr>
        <p:grpSpPr>
          <a:xfrm>
            <a:off x="6993607" y="4206681"/>
            <a:ext cx="4297048" cy="4206015"/>
            <a:chOff x="0" y="0"/>
            <a:chExt cx="1131733" cy="1107757"/>
          </a:xfrm>
        </p:grpSpPr>
        <p:sp>
          <p:nvSpPr>
            <p:cNvPr id="10" name="Freeform 10"/>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en-US"/>
            </a:p>
          </p:txBody>
        </p:sp>
        <p:sp>
          <p:nvSpPr>
            <p:cNvPr id="11" name="TextBox 11"/>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grpSp>
        <p:nvGrpSpPr>
          <p:cNvPr id="12" name="Group 12"/>
          <p:cNvGrpSpPr/>
          <p:nvPr/>
        </p:nvGrpSpPr>
        <p:grpSpPr>
          <a:xfrm>
            <a:off x="11700230" y="4206681"/>
            <a:ext cx="4297048" cy="4206015"/>
            <a:chOff x="0" y="0"/>
            <a:chExt cx="1131733" cy="1107757"/>
          </a:xfrm>
        </p:grpSpPr>
        <p:sp>
          <p:nvSpPr>
            <p:cNvPr id="13" name="Freeform 13"/>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en-US"/>
            </a:p>
          </p:txBody>
        </p:sp>
        <p:sp>
          <p:nvSpPr>
            <p:cNvPr id="14" name="TextBox 14"/>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sp>
        <p:nvSpPr>
          <p:cNvPr id="15" name="Freeform 15"/>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16"/>
          <p:cNvSpPr txBox="1"/>
          <p:nvPr/>
        </p:nvSpPr>
        <p:spPr>
          <a:xfrm>
            <a:off x="5045356" y="1718581"/>
            <a:ext cx="8197288" cy="818374"/>
          </a:xfrm>
          <a:prstGeom prst="rect">
            <a:avLst/>
          </a:prstGeom>
        </p:spPr>
        <p:txBody>
          <a:bodyPr lIns="0" tIns="0" rIns="0" bIns="0" rtlCol="0" anchor="t">
            <a:spAutoFit/>
          </a:bodyPr>
          <a:lstStyle/>
          <a:p>
            <a:pPr marL="0" lvl="0" indent="0" algn="ctr">
              <a:lnSpc>
                <a:spcPts val="6451"/>
              </a:lnSpc>
              <a:spcBef>
                <a:spcPct val="0"/>
              </a:spcBef>
            </a:pPr>
            <a:r>
              <a:rPr lang="en-US" sz="5376">
                <a:solidFill>
                  <a:srgbClr val="FFFFFF"/>
                </a:solidFill>
                <a:latin typeface="Now Bold"/>
                <a:ea typeface="Now Bold"/>
                <a:cs typeface="Now Bold"/>
                <a:sym typeface="Now Bold"/>
              </a:rPr>
              <a:t>NEXT PROJECT</a:t>
            </a:r>
          </a:p>
        </p:txBody>
      </p:sp>
      <p:sp>
        <p:nvSpPr>
          <p:cNvPr id="17" name="TextBox 17"/>
          <p:cNvSpPr txBox="1"/>
          <p:nvPr/>
        </p:nvSpPr>
        <p:spPr>
          <a:xfrm>
            <a:off x="3843721" y="2641730"/>
            <a:ext cx="10596820" cy="790806"/>
          </a:xfrm>
          <a:prstGeom prst="rect">
            <a:avLst/>
          </a:prstGeom>
        </p:spPr>
        <p:txBody>
          <a:bodyPr lIns="0" tIns="0" rIns="0" bIns="0" rtlCol="0" anchor="t">
            <a:spAutoFit/>
          </a:bodyPr>
          <a:lstStyle/>
          <a:p>
            <a:pPr marL="0" lvl="0" indent="0" algn="ctr">
              <a:lnSpc>
                <a:spcPts val="3235"/>
              </a:lnSpc>
              <a:spcBef>
                <a:spcPct val="0"/>
              </a:spcBef>
            </a:pPr>
            <a:r>
              <a:rPr lang="en-US" sz="2344">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id="18" name="TextBox 18"/>
          <p:cNvSpPr txBox="1"/>
          <p:nvPr/>
        </p:nvSpPr>
        <p:spPr>
          <a:xfrm>
            <a:off x="2711792" y="6262377"/>
            <a:ext cx="3432147" cy="385572"/>
          </a:xfrm>
          <a:prstGeom prst="rect">
            <a:avLst/>
          </a:prstGeom>
        </p:spPr>
        <p:txBody>
          <a:bodyPr lIns="0" tIns="0" rIns="0" bIns="0" rtlCol="0" anchor="t">
            <a:spAutoFit/>
          </a:bodyPr>
          <a:lstStyle/>
          <a:p>
            <a:pPr marL="0" lvl="0" indent="0" algn="ctr">
              <a:lnSpc>
                <a:spcPts val="3174"/>
              </a:lnSpc>
              <a:spcBef>
                <a:spcPct val="0"/>
              </a:spcBef>
            </a:pPr>
            <a:r>
              <a:rPr lang="en-US" sz="2300">
                <a:solidFill>
                  <a:srgbClr val="0071C9"/>
                </a:solidFill>
                <a:latin typeface="DM Sans Bold"/>
                <a:ea typeface="DM Sans Bold"/>
                <a:cs typeface="DM Sans Bold"/>
                <a:sym typeface="DM Sans Bold"/>
              </a:rPr>
              <a:t>Project 1</a:t>
            </a:r>
          </a:p>
        </p:txBody>
      </p:sp>
      <p:sp>
        <p:nvSpPr>
          <p:cNvPr id="19" name="TextBox 19"/>
          <p:cNvSpPr txBox="1"/>
          <p:nvPr/>
        </p:nvSpPr>
        <p:spPr>
          <a:xfrm>
            <a:off x="7543627" y="6762249"/>
            <a:ext cx="3200745" cy="1367849"/>
          </a:xfrm>
          <a:prstGeom prst="rect">
            <a:avLst/>
          </a:prstGeom>
        </p:spPr>
        <p:txBody>
          <a:bodyPr lIns="0" tIns="0" rIns="0" bIns="0" rtlCol="0" anchor="t">
            <a:spAutoFit/>
          </a:bodyPr>
          <a:lstStyle/>
          <a:p>
            <a:pPr marL="0" lvl="0" indent="0" algn="ctr">
              <a:lnSpc>
                <a:spcPts val="2169"/>
              </a:lnSpc>
              <a:spcBef>
                <a:spcPct val="0"/>
              </a:spcBef>
            </a:pPr>
            <a:r>
              <a:rPr lang="en-US" sz="1572" u="none" strike="noStrike">
                <a:solidFill>
                  <a:srgbClr val="051D40"/>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id="20" name="TextBox 20"/>
          <p:cNvSpPr txBox="1"/>
          <p:nvPr/>
        </p:nvSpPr>
        <p:spPr>
          <a:xfrm>
            <a:off x="7946418" y="6262377"/>
            <a:ext cx="2395164" cy="385572"/>
          </a:xfrm>
          <a:prstGeom prst="rect">
            <a:avLst/>
          </a:prstGeom>
        </p:spPr>
        <p:txBody>
          <a:bodyPr lIns="0" tIns="0" rIns="0" bIns="0" rtlCol="0" anchor="t">
            <a:spAutoFit/>
          </a:bodyPr>
          <a:lstStyle/>
          <a:p>
            <a:pPr marL="0" lvl="0" indent="0" algn="ctr">
              <a:lnSpc>
                <a:spcPts val="3174"/>
              </a:lnSpc>
              <a:spcBef>
                <a:spcPct val="0"/>
              </a:spcBef>
            </a:pPr>
            <a:r>
              <a:rPr lang="en-US" sz="2300">
                <a:solidFill>
                  <a:srgbClr val="F1945B"/>
                </a:solidFill>
                <a:latin typeface="DM Sans Bold"/>
                <a:ea typeface="DM Sans Bold"/>
                <a:cs typeface="DM Sans Bold"/>
                <a:sym typeface="DM Sans Bold"/>
              </a:rPr>
              <a:t>Project 2</a:t>
            </a:r>
          </a:p>
        </p:txBody>
      </p:sp>
      <p:sp>
        <p:nvSpPr>
          <p:cNvPr id="21" name="Freeform 21"/>
          <p:cNvSpPr/>
          <p:nvPr/>
        </p:nvSpPr>
        <p:spPr>
          <a:xfrm>
            <a:off x="3728082" y="4615159"/>
            <a:ext cx="1399568" cy="1399568"/>
          </a:xfrm>
          <a:custGeom>
            <a:avLst/>
            <a:gdLst/>
            <a:ahLst/>
            <a:cxnLst/>
            <a:rect l="l" t="t" r="r" b="b"/>
            <a:pathLst>
              <a:path w="1399568" h="1399568">
                <a:moveTo>
                  <a:pt x="0" y="0"/>
                </a:moveTo>
                <a:lnTo>
                  <a:pt x="1399567" y="0"/>
                </a:lnTo>
                <a:lnTo>
                  <a:pt x="1399567" y="1399568"/>
                </a:lnTo>
                <a:lnTo>
                  <a:pt x="0" y="1399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2" name="Freeform 22"/>
          <p:cNvSpPr/>
          <p:nvPr/>
        </p:nvSpPr>
        <p:spPr>
          <a:xfrm>
            <a:off x="13369571" y="4680294"/>
            <a:ext cx="958365" cy="1334433"/>
          </a:xfrm>
          <a:custGeom>
            <a:avLst/>
            <a:gdLst/>
            <a:ahLst/>
            <a:cxnLst/>
            <a:rect l="l" t="t" r="r" b="b"/>
            <a:pathLst>
              <a:path w="958365" h="1334433">
                <a:moveTo>
                  <a:pt x="0" y="0"/>
                </a:moveTo>
                <a:lnTo>
                  <a:pt x="958365" y="0"/>
                </a:lnTo>
                <a:lnTo>
                  <a:pt x="958365" y="1334433"/>
                </a:lnTo>
                <a:lnTo>
                  <a:pt x="0" y="13344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3" name="Freeform 23"/>
          <p:cNvSpPr/>
          <p:nvPr/>
        </p:nvSpPr>
        <p:spPr>
          <a:xfrm>
            <a:off x="8400786" y="4507372"/>
            <a:ext cx="1482689" cy="1507355"/>
          </a:xfrm>
          <a:custGeom>
            <a:avLst/>
            <a:gdLst/>
            <a:ahLst/>
            <a:cxnLst/>
            <a:rect l="l" t="t" r="r" b="b"/>
            <a:pathLst>
              <a:path w="1482689" h="1507355">
                <a:moveTo>
                  <a:pt x="0" y="0"/>
                </a:moveTo>
                <a:lnTo>
                  <a:pt x="1482689" y="0"/>
                </a:lnTo>
                <a:lnTo>
                  <a:pt x="1482689" y="1507355"/>
                </a:lnTo>
                <a:lnTo>
                  <a:pt x="0" y="15073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4" name="TextBox 24"/>
          <p:cNvSpPr txBox="1"/>
          <p:nvPr/>
        </p:nvSpPr>
        <p:spPr>
          <a:xfrm>
            <a:off x="12263487" y="6762249"/>
            <a:ext cx="3200745" cy="1367849"/>
          </a:xfrm>
          <a:prstGeom prst="rect">
            <a:avLst/>
          </a:prstGeom>
        </p:spPr>
        <p:txBody>
          <a:bodyPr lIns="0" tIns="0" rIns="0" bIns="0" rtlCol="0" anchor="t">
            <a:spAutoFit/>
          </a:bodyPr>
          <a:lstStyle/>
          <a:p>
            <a:pPr marL="0" lvl="0" indent="0" algn="ctr">
              <a:lnSpc>
                <a:spcPts val="2169"/>
              </a:lnSpc>
              <a:spcBef>
                <a:spcPct val="0"/>
              </a:spcBef>
            </a:pPr>
            <a:r>
              <a:rPr lang="en-US" sz="1572" u="none" strike="noStrike">
                <a:solidFill>
                  <a:srgbClr val="051D40"/>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id="25" name="TextBox 25"/>
          <p:cNvSpPr txBox="1"/>
          <p:nvPr/>
        </p:nvSpPr>
        <p:spPr>
          <a:xfrm>
            <a:off x="12666278" y="6262377"/>
            <a:ext cx="2395164" cy="385572"/>
          </a:xfrm>
          <a:prstGeom prst="rect">
            <a:avLst/>
          </a:prstGeom>
        </p:spPr>
        <p:txBody>
          <a:bodyPr lIns="0" tIns="0" rIns="0" bIns="0" rtlCol="0" anchor="t">
            <a:spAutoFit/>
          </a:bodyPr>
          <a:lstStyle/>
          <a:p>
            <a:pPr marL="0" lvl="0" indent="0" algn="ctr">
              <a:lnSpc>
                <a:spcPts val="3174"/>
              </a:lnSpc>
              <a:spcBef>
                <a:spcPct val="0"/>
              </a:spcBef>
            </a:pPr>
            <a:r>
              <a:rPr lang="en-US" sz="2300">
                <a:solidFill>
                  <a:srgbClr val="39B54A"/>
                </a:solidFill>
                <a:latin typeface="DM Sans Bold"/>
                <a:ea typeface="DM Sans Bold"/>
                <a:cs typeface="DM Sans Bold"/>
                <a:sym typeface="DM Sans Bold"/>
              </a:rPr>
              <a:t>Project 3</a:t>
            </a:r>
          </a:p>
        </p:txBody>
      </p:sp>
      <p:sp>
        <p:nvSpPr>
          <p:cNvPr id="26" name="TextBox 26"/>
          <p:cNvSpPr txBox="1"/>
          <p:nvPr/>
        </p:nvSpPr>
        <p:spPr>
          <a:xfrm>
            <a:off x="2840362" y="6762249"/>
            <a:ext cx="3200745" cy="1367849"/>
          </a:xfrm>
          <a:prstGeom prst="rect">
            <a:avLst/>
          </a:prstGeom>
        </p:spPr>
        <p:txBody>
          <a:bodyPr lIns="0" tIns="0" rIns="0" bIns="0" rtlCol="0" anchor="t">
            <a:spAutoFit/>
          </a:bodyPr>
          <a:lstStyle/>
          <a:p>
            <a:pPr marL="0" lvl="0" indent="0" algn="ctr">
              <a:lnSpc>
                <a:spcPts val="2169"/>
              </a:lnSpc>
              <a:spcBef>
                <a:spcPct val="0"/>
              </a:spcBef>
            </a:pPr>
            <a:r>
              <a:rPr lang="en-US" sz="1572" u="none" strike="noStrike">
                <a:solidFill>
                  <a:srgbClr val="051D40"/>
                </a:solidFill>
                <a:latin typeface="DM Sans"/>
                <a:ea typeface="DM Sans"/>
                <a:cs typeface="DM Sans"/>
                <a:sym typeface="DM Sans"/>
              </a:rPr>
              <a:t>Lorem ipsum dolor sit amet, consectetur adipiscing elit. Duis vulputate nulla at ante rhoncus, vel efficitur felis condimentum. Proin odio odio.</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000" r="-25000"/>
              </a:stretch>
            </a:blipFill>
          </p:spPr>
          <p:txBody>
            <a:bodyPr/>
            <a:lstStyle/>
            <a:p>
              <a:endParaRPr lang="en-US"/>
            </a:p>
          </p:txBody>
        </p:sp>
      </p:grpSp>
      <p:sp>
        <p:nvSpPr>
          <p:cNvPr id="5" name="TextBox 5"/>
          <p:cNvSpPr txBox="1"/>
          <p:nvPr/>
        </p:nvSpPr>
        <p:spPr>
          <a:xfrm>
            <a:off x="2255514" y="5730689"/>
            <a:ext cx="9364819" cy="617560"/>
          </a:xfrm>
          <a:prstGeom prst="rect">
            <a:avLst/>
          </a:prstGeom>
        </p:spPr>
        <p:txBody>
          <a:bodyPr lIns="0" tIns="0" rIns="0" bIns="0" rtlCol="0" anchor="t">
            <a:spAutoFit/>
          </a:bodyPr>
          <a:lstStyle/>
          <a:p>
            <a:pPr marL="0" lvl="0" indent="0" algn="l">
              <a:lnSpc>
                <a:spcPts val="5099"/>
              </a:lnSpc>
              <a:spcBef>
                <a:spcPct val="0"/>
              </a:spcBef>
            </a:pPr>
            <a:r>
              <a:rPr lang="en-US" sz="3695">
                <a:solidFill>
                  <a:srgbClr val="4BD1FB"/>
                </a:solidFill>
                <a:latin typeface="DM Sans Bold"/>
                <a:ea typeface="DM Sans Bold"/>
                <a:cs typeface="DM Sans Bold"/>
                <a:sym typeface="DM Sans Bold"/>
              </a:rPr>
              <a:t>Connect with us.</a:t>
            </a:r>
          </a:p>
        </p:txBody>
      </p:sp>
      <p:sp>
        <p:nvSpPr>
          <p:cNvPr id="6" name="TextBox 6"/>
          <p:cNvSpPr txBox="1"/>
          <p:nvPr/>
        </p:nvSpPr>
        <p:spPr>
          <a:xfrm>
            <a:off x="2255514" y="2764429"/>
            <a:ext cx="10434893" cy="2632885"/>
          </a:xfrm>
          <a:prstGeom prst="rect">
            <a:avLst/>
          </a:prstGeom>
        </p:spPr>
        <p:txBody>
          <a:bodyPr lIns="0" tIns="0" rIns="0" bIns="0" rtlCol="0" anchor="t">
            <a:spAutoFit/>
          </a:bodyPr>
          <a:lstStyle/>
          <a:p>
            <a:pPr marL="0" lvl="0" indent="0" algn="l">
              <a:lnSpc>
                <a:spcPts val="10543"/>
              </a:lnSpc>
            </a:pPr>
            <a:r>
              <a:rPr lang="en-US" sz="7530" spc="459">
                <a:solidFill>
                  <a:srgbClr val="FFFFFF"/>
                </a:solidFill>
                <a:latin typeface="Now Bold"/>
                <a:ea typeface="Now Bold"/>
                <a:cs typeface="Now Bold"/>
                <a:sym typeface="Now Bold"/>
              </a:rPr>
              <a:t>Thank's For Watching</a:t>
            </a:r>
          </a:p>
        </p:txBody>
      </p:sp>
      <p:sp>
        <p:nvSpPr>
          <p:cNvPr id="7" name="TextBox 7"/>
          <p:cNvSpPr txBox="1"/>
          <p:nvPr/>
        </p:nvSpPr>
        <p:spPr>
          <a:xfrm>
            <a:off x="3136813" y="1884522"/>
            <a:ext cx="1810574" cy="675207"/>
          </a:xfrm>
          <a:prstGeom prst="rect">
            <a:avLst/>
          </a:prstGeom>
        </p:spPr>
        <p:txBody>
          <a:bodyPr lIns="0" tIns="0" rIns="0" bIns="0" rtlCol="0" anchor="t">
            <a:spAutoFit/>
          </a:bodyPr>
          <a:lstStyle/>
          <a:p>
            <a:pPr algn="l">
              <a:lnSpc>
                <a:spcPts val="2666"/>
              </a:lnSpc>
            </a:pPr>
            <a:r>
              <a:rPr lang="en-US" sz="2167" spc="-43">
                <a:solidFill>
                  <a:srgbClr val="56AEFF"/>
                </a:solidFill>
                <a:latin typeface="DM Sans Italics"/>
                <a:ea typeface="DM Sans Italics"/>
                <a:cs typeface="DM Sans Italics"/>
                <a:sym typeface="DM Sans Italics"/>
              </a:rPr>
              <a:t>Studio Shodwe</a:t>
            </a:r>
          </a:p>
        </p:txBody>
      </p:sp>
      <p:sp>
        <p:nvSpPr>
          <p:cNvPr id="8" name="Freeform 8"/>
          <p:cNvSpPr/>
          <p:nvPr/>
        </p:nvSpPr>
        <p:spPr>
          <a:xfrm>
            <a:off x="2264153" y="1800947"/>
            <a:ext cx="720510" cy="835374"/>
          </a:xfrm>
          <a:custGeom>
            <a:avLst/>
            <a:gdLst/>
            <a:ahLst/>
            <a:cxnLst/>
            <a:rect l="l" t="t" r="r" b="b"/>
            <a:pathLst>
              <a:path w="720510" h="835374">
                <a:moveTo>
                  <a:pt x="0" y="0"/>
                </a:moveTo>
                <a:lnTo>
                  <a:pt x="720511" y="0"/>
                </a:lnTo>
                <a:lnTo>
                  <a:pt x="720511" y="835374"/>
                </a:lnTo>
                <a:lnTo>
                  <a:pt x="0" y="835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2264153" y="6653048"/>
            <a:ext cx="673858" cy="673858"/>
          </a:xfrm>
          <a:custGeom>
            <a:avLst/>
            <a:gdLst/>
            <a:ahLst/>
            <a:cxnLst/>
            <a:rect l="l" t="t" r="r" b="b"/>
            <a:pathLst>
              <a:path w="673858" h="673858">
                <a:moveTo>
                  <a:pt x="0" y="0"/>
                </a:moveTo>
                <a:lnTo>
                  <a:pt x="673858" y="0"/>
                </a:lnTo>
                <a:lnTo>
                  <a:pt x="673858" y="673858"/>
                </a:lnTo>
                <a:lnTo>
                  <a:pt x="0" y="6738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2255514" y="7632127"/>
            <a:ext cx="682497" cy="682497"/>
          </a:xfrm>
          <a:custGeom>
            <a:avLst/>
            <a:gdLst/>
            <a:ahLst/>
            <a:cxnLst/>
            <a:rect l="l" t="t" r="r" b="b"/>
            <a:pathLst>
              <a:path w="682497" h="682497">
                <a:moveTo>
                  <a:pt x="0" y="0"/>
                </a:moveTo>
                <a:lnTo>
                  <a:pt x="682497" y="0"/>
                </a:lnTo>
                <a:lnTo>
                  <a:pt x="682497" y="682497"/>
                </a:lnTo>
                <a:lnTo>
                  <a:pt x="0" y="6824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TextBox 11"/>
          <p:cNvSpPr txBox="1"/>
          <p:nvPr/>
        </p:nvSpPr>
        <p:spPr>
          <a:xfrm>
            <a:off x="3101701" y="7755632"/>
            <a:ext cx="5437025" cy="435488"/>
          </a:xfrm>
          <a:prstGeom prst="rect">
            <a:avLst/>
          </a:prstGeom>
        </p:spPr>
        <p:txBody>
          <a:bodyPr lIns="0" tIns="0" rIns="0" bIns="0" rtlCol="0" anchor="t">
            <a:spAutoFit/>
          </a:bodyPr>
          <a:lstStyle/>
          <a:p>
            <a:pPr marL="0" lvl="0" indent="0" algn="l">
              <a:lnSpc>
                <a:spcPts val="3449"/>
              </a:lnSpc>
              <a:spcBef>
                <a:spcPct val="0"/>
              </a:spcBef>
            </a:pPr>
            <a:r>
              <a:rPr lang="en-US" sz="2874" spc="143">
                <a:solidFill>
                  <a:srgbClr val="FFFBFB"/>
                </a:solidFill>
                <a:latin typeface="DM Sans"/>
                <a:ea typeface="DM Sans"/>
                <a:cs typeface="DM Sans"/>
                <a:sym typeface="DM Sans"/>
              </a:rPr>
              <a:t>hello@reallygreatsite.com</a:t>
            </a:r>
          </a:p>
        </p:txBody>
      </p:sp>
      <p:sp>
        <p:nvSpPr>
          <p:cNvPr id="12" name="TextBox 12"/>
          <p:cNvSpPr txBox="1"/>
          <p:nvPr/>
        </p:nvSpPr>
        <p:spPr>
          <a:xfrm>
            <a:off x="3101701" y="6804122"/>
            <a:ext cx="3081187" cy="435488"/>
          </a:xfrm>
          <a:prstGeom prst="rect">
            <a:avLst/>
          </a:prstGeom>
        </p:spPr>
        <p:txBody>
          <a:bodyPr lIns="0" tIns="0" rIns="0" bIns="0" rtlCol="0" anchor="t">
            <a:spAutoFit/>
          </a:bodyPr>
          <a:lstStyle/>
          <a:p>
            <a:pPr marL="0" lvl="0" indent="0" algn="l">
              <a:lnSpc>
                <a:spcPts val="3449"/>
              </a:lnSpc>
              <a:spcBef>
                <a:spcPct val="0"/>
              </a:spcBef>
            </a:pPr>
            <a:r>
              <a:rPr lang="en-US" sz="2874" spc="143">
                <a:solidFill>
                  <a:srgbClr val="FFFBFB"/>
                </a:solidFill>
                <a:latin typeface="DM Sans"/>
                <a:ea typeface="DM Sans"/>
                <a:cs typeface="DM Sans"/>
                <a:sym typeface="DM Sans"/>
              </a:rPr>
              <a:t>+123-456-7890</a:t>
            </a:r>
          </a:p>
        </p:txBody>
      </p:sp>
      <p:sp>
        <p:nvSpPr>
          <p:cNvPr id="13" name="Freeform 13"/>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7169" y="3038939"/>
            <a:ext cx="559773" cy="712674"/>
          </a:xfrm>
          <a:custGeom>
            <a:avLst/>
            <a:gdLst/>
            <a:ahLst/>
            <a:cxnLst/>
            <a:rect l="l" t="t" r="r" b="b"/>
            <a:pathLst>
              <a:path w="559773" h="712674">
                <a:moveTo>
                  <a:pt x="0" y="0"/>
                </a:moveTo>
                <a:lnTo>
                  <a:pt x="559773" y="0"/>
                </a:lnTo>
                <a:lnTo>
                  <a:pt x="559773" y="712673"/>
                </a:lnTo>
                <a:lnTo>
                  <a:pt x="0" y="7126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103957" y="3022795"/>
            <a:ext cx="808743" cy="788157"/>
          </a:xfrm>
          <a:custGeom>
            <a:avLst/>
            <a:gdLst/>
            <a:ahLst/>
            <a:cxnLst/>
            <a:rect l="l" t="t" r="r" b="b"/>
            <a:pathLst>
              <a:path w="808743" h="788157">
                <a:moveTo>
                  <a:pt x="0" y="0"/>
                </a:moveTo>
                <a:lnTo>
                  <a:pt x="808743" y="0"/>
                </a:lnTo>
                <a:lnTo>
                  <a:pt x="808743" y="788157"/>
                </a:lnTo>
                <a:lnTo>
                  <a:pt x="0" y="7881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370343" y="2977353"/>
            <a:ext cx="786583" cy="853295"/>
          </a:xfrm>
          <a:custGeom>
            <a:avLst/>
            <a:gdLst/>
            <a:ahLst/>
            <a:cxnLst/>
            <a:rect l="l" t="t" r="r" b="b"/>
            <a:pathLst>
              <a:path w="786583" h="853295">
                <a:moveTo>
                  <a:pt x="0" y="0"/>
                </a:moveTo>
                <a:lnTo>
                  <a:pt x="786583" y="0"/>
                </a:lnTo>
                <a:lnTo>
                  <a:pt x="786583" y="853295"/>
                </a:lnTo>
                <a:lnTo>
                  <a:pt x="0" y="8532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6632011" y="2912843"/>
            <a:ext cx="913512" cy="838770"/>
          </a:xfrm>
          <a:custGeom>
            <a:avLst/>
            <a:gdLst/>
            <a:ahLst/>
            <a:cxnLst/>
            <a:rect l="l" t="t" r="r" b="b"/>
            <a:pathLst>
              <a:path w="913512" h="838770">
                <a:moveTo>
                  <a:pt x="0" y="0"/>
                </a:moveTo>
                <a:lnTo>
                  <a:pt x="913512" y="0"/>
                </a:lnTo>
                <a:lnTo>
                  <a:pt x="913512" y="838769"/>
                </a:lnTo>
                <a:lnTo>
                  <a:pt x="0" y="8387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7872769" y="3069922"/>
            <a:ext cx="629328" cy="760726"/>
          </a:xfrm>
          <a:custGeom>
            <a:avLst/>
            <a:gdLst/>
            <a:ahLst/>
            <a:cxnLst/>
            <a:rect l="l" t="t" r="r" b="b"/>
            <a:pathLst>
              <a:path w="629328" h="760726">
                <a:moveTo>
                  <a:pt x="0" y="0"/>
                </a:moveTo>
                <a:lnTo>
                  <a:pt x="629328" y="0"/>
                </a:lnTo>
                <a:lnTo>
                  <a:pt x="629328" y="760726"/>
                </a:lnTo>
                <a:lnTo>
                  <a:pt x="0" y="7607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3335206" y="5494550"/>
            <a:ext cx="699051" cy="799330"/>
          </a:xfrm>
          <a:custGeom>
            <a:avLst/>
            <a:gdLst/>
            <a:ahLst/>
            <a:cxnLst/>
            <a:rect l="l" t="t" r="r" b="b"/>
            <a:pathLst>
              <a:path w="699051" h="799330">
                <a:moveTo>
                  <a:pt x="0" y="0"/>
                </a:moveTo>
                <a:lnTo>
                  <a:pt x="699050" y="0"/>
                </a:lnTo>
                <a:lnTo>
                  <a:pt x="699050" y="799330"/>
                </a:lnTo>
                <a:lnTo>
                  <a:pt x="0" y="79933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4245504" y="5477408"/>
            <a:ext cx="771522" cy="742064"/>
          </a:xfrm>
          <a:custGeom>
            <a:avLst/>
            <a:gdLst/>
            <a:ahLst/>
            <a:cxnLst/>
            <a:rect l="l" t="t" r="r" b="b"/>
            <a:pathLst>
              <a:path w="771522" h="742064">
                <a:moveTo>
                  <a:pt x="0" y="0"/>
                </a:moveTo>
                <a:lnTo>
                  <a:pt x="771522" y="0"/>
                </a:lnTo>
                <a:lnTo>
                  <a:pt x="771522" y="742064"/>
                </a:lnTo>
                <a:lnTo>
                  <a:pt x="0" y="7420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5452121" y="5368865"/>
            <a:ext cx="650497" cy="774401"/>
          </a:xfrm>
          <a:custGeom>
            <a:avLst/>
            <a:gdLst/>
            <a:ahLst/>
            <a:cxnLst/>
            <a:rect l="l" t="t" r="r" b="b"/>
            <a:pathLst>
              <a:path w="650497" h="774401">
                <a:moveTo>
                  <a:pt x="0" y="0"/>
                </a:moveTo>
                <a:lnTo>
                  <a:pt x="650497" y="0"/>
                </a:lnTo>
                <a:lnTo>
                  <a:pt x="650497" y="774401"/>
                </a:lnTo>
                <a:lnTo>
                  <a:pt x="0" y="77440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6701250" y="5445998"/>
            <a:ext cx="758127" cy="672665"/>
          </a:xfrm>
          <a:custGeom>
            <a:avLst/>
            <a:gdLst/>
            <a:ahLst/>
            <a:cxnLst/>
            <a:rect l="l" t="t" r="r" b="b"/>
            <a:pathLst>
              <a:path w="758127" h="672665">
                <a:moveTo>
                  <a:pt x="0" y="0"/>
                </a:moveTo>
                <a:lnTo>
                  <a:pt x="758127" y="0"/>
                </a:lnTo>
                <a:lnTo>
                  <a:pt x="758127" y="672666"/>
                </a:lnTo>
                <a:lnTo>
                  <a:pt x="0" y="67266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a:off x="7909929" y="5421396"/>
            <a:ext cx="665047" cy="640863"/>
          </a:xfrm>
          <a:custGeom>
            <a:avLst/>
            <a:gdLst/>
            <a:ahLst/>
            <a:cxnLst/>
            <a:rect l="l" t="t" r="r" b="b"/>
            <a:pathLst>
              <a:path w="665047" h="640863">
                <a:moveTo>
                  <a:pt x="0" y="0"/>
                </a:moveTo>
                <a:lnTo>
                  <a:pt x="665047" y="0"/>
                </a:lnTo>
                <a:lnTo>
                  <a:pt x="665047" y="640863"/>
                </a:lnTo>
                <a:lnTo>
                  <a:pt x="0" y="64086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2" name="Freeform 12"/>
          <p:cNvSpPr/>
          <p:nvPr/>
        </p:nvSpPr>
        <p:spPr>
          <a:xfrm>
            <a:off x="11323032" y="2956026"/>
            <a:ext cx="974926" cy="921748"/>
          </a:xfrm>
          <a:custGeom>
            <a:avLst/>
            <a:gdLst/>
            <a:ahLst/>
            <a:cxnLst/>
            <a:rect l="l" t="t" r="r" b="b"/>
            <a:pathLst>
              <a:path w="974926" h="921748">
                <a:moveTo>
                  <a:pt x="0" y="0"/>
                </a:moveTo>
                <a:lnTo>
                  <a:pt x="974926" y="0"/>
                </a:lnTo>
                <a:lnTo>
                  <a:pt x="974926" y="921749"/>
                </a:lnTo>
                <a:lnTo>
                  <a:pt x="0" y="921749"/>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3" name="Freeform 13"/>
          <p:cNvSpPr/>
          <p:nvPr/>
        </p:nvSpPr>
        <p:spPr>
          <a:xfrm>
            <a:off x="10164526" y="3089097"/>
            <a:ext cx="746819" cy="722377"/>
          </a:xfrm>
          <a:custGeom>
            <a:avLst/>
            <a:gdLst/>
            <a:ahLst/>
            <a:cxnLst/>
            <a:rect l="l" t="t" r="r" b="b"/>
            <a:pathLst>
              <a:path w="746819" h="722377">
                <a:moveTo>
                  <a:pt x="0" y="0"/>
                </a:moveTo>
                <a:lnTo>
                  <a:pt x="746819" y="0"/>
                </a:lnTo>
                <a:lnTo>
                  <a:pt x="746819" y="722377"/>
                </a:lnTo>
                <a:lnTo>
                  <a:pt x="0" y="72237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14" name="Freeform 14"/>
          <p:cNvSpPr/>
          <p:nvPr/>
        </p:nvSpPr>
        <p:spPr>
          <a:xfrm>
            <a:off x="4513541" y="8255981"/>
            <a:ext cx="856802" cy="827204"/>
          </a:xfrm>
          <a:custGeom>
            <a:avLst/>
            <a:gdLst/>
            <a:ahLst/>
            <a:cxnLst/>
            <a:rect l="l" t="t" r="r" b="b"/>
            <a:pathLst>
              <a:path w="856802" h="827204">
                <a:moveTo>
                  <a:pt x="0" y="0"/>
                </a:moveTo>
                <a:lnTo>
                  <a:pt x="856802" y="0"/>
                </a:lnTo>
                <a:lnTo>
                  <a:pt x="856802" y="827204"/>
                </a:lnTo>
                <a:lnTo>
                  <a:pt x="0" y="827204"/>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sp>
        <p:nvSpPr>
          <p:cNvPr id="15" name="Freeform 15"/>
          <p:cNvSpPr/>
          <p:nvPr/>
        </p:nvSpPr>
        <p:spPr>
          <a:xfrm>
            <a:off x="12580863" y="3069922"/>
            <a:ext cx="884649" cy="854089"/>
          </a:xfrm>
          <a:custGeom>
            <a:avLst/>
            <a:gdLst/>
            <a:ahLst/>
            <a:cxnLst/>
            <a:rect l="l" t="t" r="r" b="b"/>
            <a:pathLst>
              <a:path w="884649" h="854089">
                <a:moveTo>
                  <a:pt x="0" y="0"/>
                </a:moveTo>
                <a:lnTo>
                  <a:pt x="884649" y="0"/>
                </a:lnTo>
                <a:lnTo>
                  <a:pt x="884649" y="854089"/>
                </a:lnTo>
                <a:lnTo>
                  <a:pt x="0" y="854089"/>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US"/>
          </a:p>
        </p:txBody>
      </p:sp>
      <p:sp>
        <p:nvSpPr>
          <p:cNvPr id="16" name="Freeform 16"/>
          <p:cNvSpPr/>
          <p:nvPr/>
        </p:nvSpPr>
        <p:spPr>
          <a:xfrm>
            <a:off x="9008522" y="5289177"/>
            <a:ext cx="884649" cy="854089"/>
          </a:xfrm>
          <a:custGeom>
            <a:avLst/>
            <a:gdLst/>
            <a:ahLst/>
            <a:cxnLst/>
            <a:rect l="l" t="t" r="r" b="b"/>
            <a:pathLst>
              <a:path w="884649" h="854089">
                <a:moveTo>
                  <a:pt x="0" y="0"/>
                </a:moveTo>
                <a:lnTo>
                  <a:pt x="884650" y="0"/>
                </a:lnTo>
                <a:lnTo>
                  <a:pt x="884650" y="854089"/>
                </a:lnTo>
                <a:lnTo>
                  <a:pt x="0" y="854089"/>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US"/>
          </a:p>
        </p:txBody>
      </p:sp>
      <p:sp>
        <p:nvSpPr>
          <p:cNvPr id="17" name="Freeform 17"/>
          <p:cNvSpPr/>
          <p:nvPr/>
        </p:nvSpPr>
        <p:spPr>
          <a:xfrm>
            <a:off x="10151430" y="5421396"/>
            <a:ext cx="747700" cy="721870"/>
          </a:xfrm>
          <a:custGeom>
            <a:avLst/>
            <a:gdLst/>
            <a:ahLst/>
            <a:cxnLst/>
            <a:rect l="l" t="t" r="r" b="b"/>
            <a:pathLst>
              <a:path w="747700" h="721870">
                <a:moveTo>
                  <a:pt x="0" y="0"/>
                </a:moveTo>
                <a:lnTo>
                  <a:pt x="747700" y="0"/>
                </a:lnTo>
                <a:lnTo>
                  <a:pt x="747700" y="721870"/>
                </a:lnTo>
                <a:lnTo>
                  <a:pt x="0" y="721870"/>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US"/>
          </a:p>
        </p:txBody>
      </p:sp>
      <p:sp>
        <p:nvSpPr>
          <p:cNvPr id="18" name="Freeform 18"/>
          <p:cNvSpPr/>
          <p:nvPr/>
        </p:nvSpPr>
        <p:spPr>
          <a:xfrm>
            <a:off x="11349682" y="5421396"/>
            <a:ext cx="882987" cy="854089"/>
          </a:xfrm>
          <a:custGeom>
            <a:avLst/>
            <a:gdLst/>
            <a:ahLst/>
            <a:cxnLst/>
            <a:rect l="l" t="t" r="r" b="b"/>
            <a:pathLst>
              <a:path w="882987" h="854089">
                <a:moveTo>
                  <a:pt x="0" y="0"/>
                </a:moveTo>
                <a:lnTo>
                  <a:pt x="882987" y="0"/>
                </a:lnTo>
                <a:lnTo>
                  <a:pt x="882987" y="854089"/>
                </a:lnTo>
                <a:lnTo>
                  <a:pt x="0" y="854089"/>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en-US"/>
          </a:p>
        </p:txBody>
      </p:sp>
      <p:sp>
        <p:nvSpPr>
          <p:cNvPr id="19" name="Freeform 19"/>
          <p:cNvSpPr/>
          <p:nvPr/>
        </p:nvSpPr>
        <p:spPr>
          <a:xfrm>
            <a:off x="12796013" y="5395649"/>
            <a:ext cx="791335" cy="720834"/>
          </a:xfrm>
          <a:custGeom>
            <a:avLst/>
            <a:gdLst/>
            <a:ahLst/>
            <a:cxnLst/>
            <a:rect l="l" t="t" r="r" b="b"/>
            <a:pathLst>
              <a:path w="791335" h="720834">
                <a:moveTo>
                  <a:pt x="0" y="0"/>
                </a:moveTo>
                <a:lnTo>
                  <a:pt x="791334" y="0"/>
                </a:lnTo>
                <a:lnTo>
                  <a:pt x="791334" y="720833"/>
                </a:lnTo>
                <a:lnTo>
                  <a:pt x="0" y="720833"/>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n-US"/>
          </a:p>
        </p:txBody>
      </p:sp>
      <p:sp>
        <p:nvSpPr>
          <p:cNvPr id="20" name="Freeform 20"/>
          <p:cNvSpPr/>
          <p:nvPr/>
        </p:nvSpPr>
        <p:spPr>
          <a:xfrm>
            <a:off x="12783727" y="6876102"/>
            <a:ext cx="755313" cy="756689"/>
          </a:xfrm>
          <a:custGeom>
            <a:avLst/>
            <a:gdLst/>
            <a:ahLst/>
            <a:cxnLst/>
            <a:rect l="l" t="t" r="r" b="b"/>
            <a:pathLst>
              <a:path w="755313" h="756689">
                <a:moveTo>
                  <a:pt x="0" y="0"/>
                </a:moveTo>
                <a:lnTo>
                  <a:pt x="755313" y="0"/>
                </a:lnTo>
                <a:lnTo>
                  <a:pt x="755313" y="756689"/>
                </a:lnTo>
                <a:lnTo>
                  <a:pt x="0" y="756689"/>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txBody>
          <a:bodyPr/>
          <a:lstStyle/>
          <a:p>
            <a:endParaRPr lang="en-US"/>
          </a:p>
        </p:txBody>
      </p:sp>
      <p:sp>
        <p:nvSpPr>
          <p:cNvPr id="21" name="Freeform 21"/>
          <p:cNvSpPr/>
          <p:nvPr/>
        </p:nvSpPr>
        <p:spPr>
          <a:xfrm>
            <a:off x="5463924" y="7116598"/>
            <a:ext cx="741528" cy="730742"/>
          </a:xfrm>
          <a:custGeom>
            <a:avLst/>
            <a:gdLst/>
            <a:ahLst/>
            <a:cxnLst/>
            <a:rect l="l" t="t" r="r" b="b"/>
            <a:pathLst>
              <a:path w="741528" h="730742">
                <a:moveTo>
                  <a:pt x="0" y="0"/>
                </a:moveTo>
                <a:lnTo>
                  <a:pt x="741528" y="0"/>
                </a:lnTo>
                <a:lnTo>
                  <a:pt x="741528" y="730742"/>
                </a:lnTo>
                <a:lnTo>
                  <a:pt x="0" y="730742"/>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en-US"/>
          </a:p>
        </p:txBody>
      </p:sp>
      <p:sp>
        <p:nvSpPr>
          <p:cNvPr id="22" name="Freeform 22"/>
          <p:cNvSpPr/>
          <p:nvPr/>
        </p:nvSpPr>
        <p:spPr>
          <a:xfrm>
            <a:off x="3094477" y="4392668"/>
            <a:ext cx="847166" cy="847166"/>
          </a:xfrm>
          <a:custGeom>
            <a:avLst/>
            <a:gdLst/>
            <a:ahLst/>
            <a:cxnLst/>
            <a:rect l="l" t="t" r="r" b="b"/>
            <a:pathLst>
              <a:path w="847166" h="847166">
                <a:moveTo>
                  <a:pt x="0" y="0"/>
                </a:moveTo>
                <a:lnTo>
                  <a:pt x="847166" y="0"/>
                </a:lnTo>
                <a:lnTo>
                  <a:pt x="847166" y="847166"/>
                </a:lnTo>
                <a:lnTo>
                  <a:pt x="0" y="847166"/>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txBody>
          <a:bodyPr/>
          <a:lstStyle/>
          <a:p>
            <a:endParaRPr lang="en-US"/>
          </a:p>
        </p:txBody>
      </p:sp>
      <p:sp>
        <p:nvSpPr>
          <p:cNvPr id="23" name="Freeform 23"/>
          <p:cNvSpPr/>
          <p:nvPr/>
        </p:nvSpPr>
        <p:spPr>
          <a:xfrm>
            <a:off x="10129825" y="7011028"/>
            <a:ext cx="730742" cy="730742"/>
          </a:xfrm>
          <a:custGeom>
            <a:avLst/>
            <a:gdLst/>
            <a:ahLst/>
            <a:cxnLst/>
            <a:rect l="l" t="t" r="r" b="b"/>
            <a:pathLst>
              <a:path w="730742" h="730742">
                <a:moveTo>
                  <a:pt x="0" y="0"/>
                </a:moveTo>
                <a:lnTo>
                  <a:pt x="730742" y="0"/>
                </a:lnTo>
                <a:lnTo>
                  <a:pt x="730742" y="730743"/>
                </a:lnTo>
                <a:lnTo>
                  <a:pt x="0" y="730743"/>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txBody>
          <a:bodyPr/>
          <a:lstStyle/>
          <a:p>
            <a:endParaRPr lang="en-US"/>
          </a:p>
        </p:txBody>
      </p:sp>
      <p:sp>
        <p:nvSpPr>
          <p:cNvPr id="24" name="Freeform 24"/>
          <p:cNvSpPr/>
          <p:nvPr/>
        </p:nvSpPr>
        <p:spPr>
          <a:xfrm>
            <a:off x="6668531" y="4337340"/>
            <a:ext cx="749829" cy="730742"/>
          </a:xfrm>
          <a:custGeom>
            <a:avLst/>
            <a:gdLst/>
            <a:ahLst/>
            <a:cxnLst/>
            <a:rect l="l" t="t" r="r" b="b"/>
            <a:pathLst>
              <a:path w="749829" h="730742">
                <a:moveTo>
                  <a:pt x="0" y="0"/>
                </a:moveTo>
                <a:lnTo>
                  <a:pt x="749829" y="0"/>
                </a:lnTo>
                <a:lnTo>
                  <a:pt x="749829" y="730743"/>
                </a:lnTo>
                <a:lnTo>
                  <a:pt x="0" y="730743"/>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txBody>
          <a:bodyPr/>
          <a:lstStyle/>
          <a:p>
            <a:endParaRPr lang="en-US"/>
          </a:p>
        </p:txBody>
      </p:sp>
      <p:sp>
        <p:nvSpPr>
          <p:cNvPr id="25" name="Freeform 25"/>
          <p:cNvSpPr/>
          <p:nvPr/>
        </p:nvSpPr>
        <p:spPr>
          <a:xfrm>
            <a:off x="7879006" y="7011028"/>
            <a:ext cx="855124" cy="730742"/>
          </a:xfrm>
          <a:custGeom>
            <a:avLst/>
            <a:gdLst/>
            <a:ahLst/>
            <a:cxnLst/>
            <a:rect l="l" t="t" r="r" b="b"/>
            <a:pathLst>
              <a:path w="855124" h="730742">
                <a:moveTo>
                  <a:pt x="0" y="0"/>
                </a:moveTo>
                <a:lnTo>
                  <a:pt x="855124" y="0"/>
                </a:lnTo>
                <a:lnTo>
                  <a:pt x="855124" y="730743"/>
                </a:lnTo>
                <a:lnTo>
                  <a:pt x="0" y="730743"/>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txBody>
          <a:bodyPr/>
          <a:lstStyle/>
          <a:p>
            <a:endParaRPr lang="en-US"/>
          </a:p>
        </p:txBody>
      </p:sp>
      <p:sp>
        <p:nvSpPr>
          <p:cNvPr id="26" name="Freeform 26"/>
          <p:cNvSpPr/>
          <p:nvPr/>
        </p:nvSpPr>
        <p:spPr>
          <a:xfrm>
            <a:off x="5399318" y="4392668"/>
            <a:ext cx="674940" cy="730742"/>
          </a:xfrm>
          <a:custGeom>
            <a:avLst/>
            <a:gdLst/>
            <a:ahLst/>
            <a:cxnLst/>
            <a:rect l="l" t="t" r="r" b="b"/>
            <a:pathLst>
              <a:path w="674940" h="730742">
                <a:moveTo>
                  <a:pt x="0" y="0"/>
                </a:moveTo>
                <a:lnTo>
                  <a:pt x="674940" y="0"/>
                </a:lnTo>
                <a:lnTo>
                  <a:pt x="674940" y="730742"/>
                </a:lnTo>
                <a:lnTo>
                  <a:pt x="0" y="730742"/>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txBody>
          <a:bodyPr/>
          <a:lstStyle/>
          <a:p>
            <a:endParaRPr lang="en-US"/>
          </a:p>
        </p:txBody>
      </p:sp>
      <p:sp>
        <p:nvSpPr>
          <p:cNvPr id="27" name="Freeform 27"/>
          <p:cNvSpPr/>
          <p:nvPr/>
        </p:nvSpPr>
        <p:spPr>
          <a:xfrm>
            <a:off x="4245504" y="4392668"/>
            <a:ext cx="637739" cy="730742"/>
          </a:xfrm>
          <a:custGeom>
            <a:avLst/>
            <a:gdLst/>
            <a:ahLst/>
            <a:cxnLst/>
            <a:rect l="l" t="t" r="r" b="b"/>
            <a:pathLst>
              <a:path w="637739" h="730742">
                <a:moveTo>
                  <a:pt x="0" y="0"/>
                </a:moveTo>
                <a:lnTo>
                  <a:pt x="637739" y="0"/>
                </a:lnTo>
                <a:lnTo>
                  <a:pt x="637739" y="730742"/>
                </a:lnTo>
                <a:lnTo>
                  <a:pt x="0" y="730742"/>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txBody>
          <a:bodyPr/>
          <a:lstStyle/>
          <a:p>
            <a:endParaRPr lang="en-US"/>
          </a:p>
        </p:txBody>
      </p:sp>
      <p:sp>
        <p:nvSpPr>
          <p:cNvPr id="28" name="Freeform 28"/>
          <p:cNvSpPr/>
          <p:nvPr/>
        </p:nvSpPr>
        <p:spPr>
          <a:xfrm>
            <a:off x="6783404" y="7083506"/>
            <a:ext cx="749829" cy="730742"/>
          </a:xfrm>
          <a:custGeom>
            <a:avLst/>
            <a:gdLst/>
            <a:ahLst/>
            <a:cxnLst/>
            <a:rect l="l" t="t" r="r" b="b"/>
            <a:pathLst>
              <a:path w="749829" h="730742">
                <a:moveTo>
                  <a:pt x="0" y="0"/>
                </a:moveTo>
                <a:lnTo>
                  <a:pt x="749829" y="0"/>
                </a:lnTo>
                <a:lnTo>
                  <a:pt x="749829" y="730742"/>
                </a:lnTo>
                <a:lnTo>
                  <a:pt x="0" y="730742"/>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txBody>
          <a:bodyPr/>
          <a:lstStyle/>
          <a:p>
            <a:endParaRPr lang="en-US"/>
          </a:p>
        </p:txBody>
      </p:sp>
      <p:sp>
        <p:nvSpPr>
          <p:cNvPr id="29" name="Freeform 29"/>
          <p:cNvSpPr/>
          <p:nvPr/>
        </p:nvSpPr>
        <p:spPr>
          <a:xfrm>
            <a:off x="4631265" y="7116598"/>
            <a:ext cx="490262" cy="730742"/>
          </a:xfrm>
          <a:custGeom>
            <a:avLst/>
            <a:gdLst/>
            <a:ahLst/>
            <a:cxnLst/>
            <a:rect l="l" t="t" r="r" b="b"/>
            <a:pathLst>
              <a:path w="490262" h="730742">
                <a:moveTo>
                  <a:pt x="0" y="0"/>
                </a:moveTo>
                <a:lnTo>
                  <a:pt x="490262" y="0"/>
                </a:lnTo>
                <a:lnTo>
                  <a:pt x="490262" y="730742"/>
                </a:lnTo>
                <a:lnTo>
                  <a:pt x="0" y="730742"/>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txBody>
          <a:bodyPr/>
          <a:lstStyle/>
          <a:p>
            <a:endParaRPr lang="en-US"/>
          </a:p>
        </p:txBody>
      </p:sp>
      <p:sp>
        <p:nvSpPr>
          <p:cNvPr id="30" name="Freeform 30"/>
          <p:cNvSpPr/>
          <p:nvPr/>
        </p:nvSpPr>
        <p:spPr>
          <a:xfrm>
            <a:off x="3354128" y="8255981"/>
            <a:ext cx="758318" cy="730742"/>
          </a:xfrm>
          <a:custGeom>
            <a:avLst/>
            <a:gdLst/>
            <a:ahLst/>
            <a:cxnLst/>
            <a:rect l="l" t="t" r="r" b="b"/>
            <a:pathLst>
              <a:path w="758318" h="730742">
                <a:moveTo>
                  <a:pt x="0" y="0"/>
                </a:moveTo>
                <a:lnTo>
                  <a:pt x="758318" y="0"/>
                </a:lnTo>
                <a:lnTo>
                  <a:pt x="758318" y="730742"/>
                </a:lnTo>
                <a:lnTo>
                  <a:pt x="0" y="730742"/>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txBody>
          <a:bodyPr/>
          <a:lstStyle/>
          <a:p>
            <a:endParaRPr lang="en-US"/>
          </a:p>
        </p:txBody>
      </p:sp>
      <p:sp>
        <p:nvSpPr>
          <p:cNvPr id="31" name="Freeform 31"/>
          <p:cNvSpPr/>
          <p:nvPr/>
        </p:nvSpPr>
        <p:spPr>
          <a:xfrm>
            <a:off x="10267094" y="4282013"/>
            <a:ext cx="629767" cy="730742"/>
          </a:xfrm>
          <a:custGeom>
            <a:avLst/>
            <a:gdLst/>
            <a:ahLst/>
            <a:cxnLst/>
            <a:rect l="l" t="t" r="r" b="b"/>
            <a:pathLst>
              <a:path w="629767" h="730742">
                <a:moveTo>
                  <a:pt x="0" y="0"/>
                </a:moveTo>
                <a:lnTo>
                  <a:pt x="629767" y="0"/>
                </a:lnTo>
                <a:lnTo>
                  <a:pt x="629767" y="730742"/>
                </a:lnTo>
                <a:lnTo>
                  <a:pt x="0" y="730742"/>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txBody>
          <a:bodyPr/>
          <a:lstStyle/>
          <a:p>
            <a:endParaRPr lang="en-US"/>
          </a:p>
        </p:txBody>
      </p:sp>
      <p:sp>
        <p:nvSpPr>
          <p:cNvPr id="32" name="Freeform 32"/>
          <p:cNvSpPr/>
          <p:nvPr/>
        </p:nvSpPr>
        <p:spPr>
          <a:xfrm>
            <a:off x="11438383" y="4282013"/>
            <a:ext cx="794285" cy="730742"/>
          </a:xfrm>
          <a:custGeom>
            <a:avLst/>
            <a:gdLst/>
            <a:ahLst/>
            <a:cxnLst/>
            <a:rect l="l" t="t" r="r" b="b"/>
            <a:pathLst>
              <a:path w="794285" h="730742">
                <a:moveTo>
                  <a:pt x="0" y="0"/>
                </a:moveTo>
                <a:lnTo>
                  <a:pt x="794286" y="0"/>
                </a:lnTo>
                <a:lnTo>
                  <a:pt x="794286" y="730742"/>
                </a:lnTo>
                <a:lnTo>
                  <a:pt x="0" y="730742"/>
                </a:lnTo>
                <a:lnTo>
                  <a:pt x="0" y="0"/>
                </a:lnTo>
                <a:close/>
              </a:path>
            </a:pathLst>
          </a:custGeom>
          <a:blipFill>
            <a:blip r:embed="rId62">
              <a:extLst>
                <a:ext uri="{96DAC541-7B7A-43D3-8B79-37D633B846F1}">
                  <asvg:svgBlip xmlns:asvg="http://schemas.microsoft.com/office/drawing/2016/SVG/main" r:embed="rId63"/>
                </a:ext>
              </a:extLst>
            </a:blip>
            <a:stretch>
              <a:fillRect/>
            </a:stretch>
          </a:blipFill>
        </p:spPr>
        <p:txBody>
          <a:bodyPr/>
          <a:lstStyle/>
          <a:p>
            <a:endParaRPr lang="en-US"/>
          </a:p>
        </p:txBody>
      </p:sp>
      <p:sp>
        <p:nvSpPr>
          <p:cNvPr id="33" name="Freeform 33"/>
          <p:cNvSpPr/>
          <p:nvPr/>
        </p:nvSpPr>
        <p:spPr>
          <a:xfrm>
            <a:off x="7725714" y="4392668"/>
            <a:ext cx="1033479" cy="620087"/>
          </a:xfrm>
          <a:custGeom>
            <a:avLst/>
            <a:gdLst/>
            <a:ahLst/>
            <a:cxnLst/>
            <a:rect l="l" t="t" r="r" b="b"/>
            <a:pathLst>
              <a:path w="1033479" h="620087">
                <a:moveTo>
                  <a:pt x="0" y="0"/>
                </a:moveTo>
                <a:lnTo>
                  <a:pt x="1033478" y="0"/>
                </a:lnTo>
                <a:lnTo>
                  <a:pt x="1033478" y="620087"/>
                </a:lnTo>
                <a:lnTo>
                  <a:pt x="0" y="620087"/>
                </a:lnTo>
                <a:lnTo>
                  <a:pt x="0" y="0"/>
                </a:lnTo>
                <a:close/>
              </a:path>
            </a:pathLst>
          </a:custGeom>
          <a:blipFill>
            <a:blip r:embed="rId64">
              <a:extLst>
                <a:ext uri="{96DAC541-7B7A-43D3-8B79-37D633B846F1}">
                  <asvg:svgBlip xmlns:asvg="http://schemas.microsoft.com/office/drawing/2016/SVG/main" r:embed="rId65"/>
                </a:ext>
              </a:extLst>
            </a:blip>
            <a:stretch>
              <a:fillRect/>
            </a:stretch>
          </a:blipFill>
        </p:spPr>
        <p:txBody>
          <a:bodyPr/>
          <a:lstStyle/>
          <a:p>
            <a:endParaRPr lang="en-US"/>
          </a:p>
        </p:txBody>
      </p:sp>
      <p:sp>
        <p:nvSpPr>
          <p:cNvPr id="34" name="Freeform 34"/>
          <p:cNvSpPr/>
          <p:nvPr/>
        </p:nvSpPr>
        <p:spPr>
          <a:xfrm>
            <a:off x="12796013" y="4282013"/>
            <a:ext cx="730742" cy="730742"/>
          </a:xfrm>
          <a:custGeom>
            <a:avLst/>
            <a:gdLst/>
            <a:ahLst/>
            <a:cxnLst/>
            <a:rect l="l" t="t" r="r" b="b"/>
            <a:pathLst>
              <a:path w="730742" h="730742">
                <a:moveTo>
                  <a:pt x="0" y="0"/>
                </a:moveTo>
                <a:lnTo>
                  <a:pt x="730742" y="0"/>
                </a:lnTo>
                <a:lnTo>
                  <a:pt x="730742" y="730742"/>
                </a:lnTo>
                <a:lnTo>
                  <a:pt x="0" y="730742"/>
                </a:lnTo>
                <a:lnTo>
                  <a:pt x="0" y="0"/>
                </a:lnTo>
                <a:close/>
              </a:path>
            </a:pathLst>
          </a:custGeom>
          <a:blipFill>
            <a:blip r:embed="rId66">
              <a:extLst>
                <a:ext uri="{96DAC541-7B7A-43D3-8B79-37D633B846F1}">
                  <asvg:svgBlip xmlns:asvg="http://schemas.microsoft.com/office/drawing/2016/SVG/main" r:embed="rId67"/>
                </a:ext>
              </a:extLst>
            </a:blip>
            <a:stretch>
              <a:fillRect/>
            </a:stretch>
          </a:blipFill>
        </p:spPr>
        <p:txBody>
          <a:bodyPr/>
          <a:lstStyle/>
          <a:p>
            <a:endParaRPr lang="en-US"/>
          </a:p>
        </p:txBody>
      </p:sp>
      <p:sp>
        <p:nvSpPr>
          <p:cNvPr id="35" name="Freeform 35"/>
          <p:cNvSpPr/>
          <p:nvPr/>
        </p:nvSpPr>
        <p:spPr>
          <a:xfrm>
            <a:off x="9141632" y="4282013"/>
            <a:ext cx="580608" cy="730742"/>
          </a:xfrm>
          <a:custGeom>
            <a:avLst/>
            <a:gdLst/>
            <a:ahLst/>
            <a:cxnLst/>
            <a:rect l="l" t="t" r="r" b="b"/>
            <a:pathLst>
              <a:path w="580608" h="730742">
                <a:moveTo>
                  <a:pt x="0" y="0"/>
                </a:moveTo>
                <a:lnTo>
                  <a:pt x="580608" y="0"/>
                </a:lnTo>
                <a:lnTo>
                  <a:pt x="580608" y="730742"/>
                </a:lnTo>
                <a:lnTo>
                  <a:pt x="0" y="730742"/>
                </a:lnTo>
                <a:lnTo>
                  <a:pt x="0" y="0"/>
                </a:lnTo>
                <a:close/>
              </a:path>
            </a:pathLst>
          </a:custGeom>
          <a:blipFill>
            <a:blip r:embed="rId68">
              <a:extLst>
                <a:ext uri="{96DAC541-7B7A-43D3-8B79-37D633B846F1}">
                  <asvg:svgBlip xmlns:asvg="http://schemas.microsoft.com/office/drawing/2016/SVG/main" r:embed="rId69"/>
                </a:ext>
              </a:extLst>
            </a:blip>
            <a:stretch>
              <a:fillRect/>
            </a:stretch>
          </a:blipFill>
        </p:spPr>
        <p:txBody>
          <a:bodyPr/>
          <a:lstStyle/>
          <a:p>
            <a:endParaRPr lang="en-US"/>
          </a:p>
        </p:txBody>
      </p:sp>
      <p:sp>
        <p:nvSpPr>
          <p:cNvPr id="36" name="Freeform 36"/>
          <p:cNvSpPr/>
          <p:nvPr/>
        </p:nvSpPr>
        <p:spPr>
          <a:xfrm>
            <a:off x="3354128" y="7116598"/>
            <a:ext cx="749829" cy="730742"/>
          </a:xfrm>
          <a:custGeom>
            <a:avLst/>
            <a:gdLst/>
            <a:ahLst/>
            <a:cxnLst/>
            <a:rect l="l" t="t" r="r" b="b"/>
            <a:pathLst>
              <a:path w="749829" h="730742">
                <a:moveTo>
                  <a:pt x="0" y="0"/>
                </a:moveTo>
                <a:lnTo>
                  <a:pt x="749829" y="0"/>
                </a:lnTo>
                <a:lnTo>
                  <a:pt x="749829" y="730742"/>
                </a:lnTo>
                <a:lnTo>
                  <a:pt x="0" y="730742"/>
                </a:lnTo>
                <a:lnTo>
                  <a:pt x="0" y="0"/>
                </a:lnTo>
                <a:close/>
              </a:path>
            </a:pathLst>
          </a:custGeom>
          <a:blipFill>
            <a:blip r:embed="rId70">
              <a:extLst>
                <a:ext uri="{96DAC541-7B7A-43D3-8B79-37D633B846F1}">
                  <asvg:svgBlip xmlns:asvg="http://schemas.microsoft.com/office/drawing/2016/SVG/main" r:embed="rId71"/>
                </a:ext>
              </a:extLst>
            </a:blip>
            <a:stretch>
              <a:fillRect/>
            </a:stretch>
          </a:blipFill>
        </p:spPr>
        <p:txBody>
          <a:bodyPr/>
          <a:lstStyle/>
          <a:p>
            <a:endParaRPr lang="en-US"/>
          </a:p>
        </p:txBody>
      </p:sp>
      <p:sp>
        <p:nvSpPr>
          <p:cNvPr id="37" name="Freeform 37"/>
          <p:cNvSpPr/>
          <p:nvPr/>
        </p:nvSpPr>
        <p:spPr>
          <a:xfrm>
            <a:off x="11531936" y="6889075"/>
            <a:ext cx="607181" cy="730742"/>
          </a:xfrm>
          <a:custGeom>
            <a:avLst/>
            <a:gdLst/>
            <a:ahLst/>
            <a:cxnLst/>
            <a:rect l="l" t="t" r="r" b="b"/>
            <a:pathLst>
              <a:path w="607181" h="730742">
                <a:moveTo>
                  <a:pt x="0" y="0"/>
                </a:moveTo>
                <a:lnTo>
                  <a:pt x="607180" y="0"/>
                </a:lnTo>
                <a:lnTo>
                  <a:pt x="607180" y="730743"/>
                </a:lnTo>
                <a:lnTo>
                  <a:pt x="0" y="730743"/>
                </a:lnTo>
                <a:lnTo>
                  <a:pt x="0" y="0"/>
                </a:lnTo>
                <a:close/>
              </a:path>
            </a:pathLst>
          </a:custGeom>
          <a:blipFill>
            <a:blip r:embed="rId72">
              <a:extLst>
                <a:ext uri="{96DAC541-7B7A-43D3-8B79-37D633B846F1}">
                  <asvg:svgBlip xmlns:asvg="http://schemas.microsoft.com/office/drawing/2016/SVG/main" r:embed="rId73"/>
                </a:ext>
              </a:extLst>
            </a:blip>
            <a:stretch>
              <a:fillRect/>
            </a:stretch>
          </a:blipFill>
        </p:spPr>
        <p:txBody>
          <a:bodyPr/>
          <a:lstStyle/>
          <a:p>
            <a:endParaRPr lang="en-US"/>
          </a:p>
        </p:txBody>
      </p:sp>
      <p:sp>
        <p:nvSpPr>
          <p:cNvPr id="38" name="Freeform 38"/>
          <p:cNvSpPr/>
          <p:nvPr/>
        </p:nvSpPr>
        <p:spPr>
          <a:xfrm>
            <a:off x="9037908" y="7011028"/>
            <a:ext cx="788056" cy="730742"/>
          </a:xfrm>
          <a:custGeom>
            <a:avLst/>
            <a:gdLst/>
            <a:ahLst/>
            <a:cxnLst/>
            <a:rect l="l" t="t" r="r" b="b"/>
            <a:pathLst>
              <a:path w="788056" h="730742">
                <a:moveTo>
                  <a:pt x="0" y="0"/>
                </a:moveTo>
                <a:lnTo>
                  <a:pt x="788056" y="0"/>
                </a:lnTo>
                <a:lnTo>
                  <a:pt x="788056" y="730743"/>
                </a:lnTo>
                <a:lnTo>
                  <a:pt x="0" y="730743"/>
                </a:lnTo>
                <a:lnTo>
                  <a:pt x="0" y="0"/>
                </a:lnTo>
                <a:close/>
              </a:path>
            </a:pathLst>
          </a:custGeom>
          <a:blipFill>
            <a:blip r:embed="rId74">
              <a:extLst>
                <a:ext uri="{96DAC541-7B7A-43D3-8B79-37D633B846F1}">
                  <asvg:svgBlip xmlns:asvg="http://schemas.microsoft.com/office/drawing/2016/SVG/main" r:embed="rId75"/>
                </a:ext>
              </a:extLst>
            </a:blip>
            <a:stretch>
              <a:fillRect/>
            </a:stretch>
          </a:blipFill>
        </p:spPr>
        <p:txBody>
          <a:bodyPr/>
          <a:lstStyle/>
          <a:p>
            <a:endParaRPr lang="en-US"/>
          </a:p>
        </p:txBody>
      </p:sp>
      <p:sp>
        <p:nvSpPr>
          <p:cNvPr id="39" name="Freeform 39"/>
          <p:cNvSpPr/>
          <p:nvPr/>
        </p:nvSpPr>
        <p:spPr>
          <a:xfrm>
            <a:off x="5579909" y="8161679"/>
            <a:ext cx="988698" cy="950948"/>
          </a:xfrm>
          <a:custGeom>
            <a:avLst/>
            <a:gdLst/>
            <a:ahLst/>
            <a:cxnLst/>
            <a:rect l="l" t="t" r="r" b="b"/>
            <a:pathLst>
              <a:path w="988698" h="950948">
                <a:moveTo>
                  <a:pt x="0" y="0"/>
                </a:moveTo>
                <a:lnTo>
                  <a:pt x="988698" y="0"/>
                </a:lnTo>
                <a:lnTo>
                  <a:pt x="988698" y="950948"/>
                </a:lnTo>
                <a:lnTo>
                  <a:pt x="0" y="950948"/>
                </a:lnTo>
                <a:lnTo>
                  <a:pt x="0" y="0"/>
                </a:lnTo>
                <a:close/>
              </a:path>
            </a:pathLst>
          </a:custGeom>
          <a:blipFill>
            <a:blip r:embed="rId76">
              <a:extLst>
                <a:ext uri="{96DAC541-7B7A-43D3-8B79-37D633B846F1}">
                  <asvg:svgBlip xmlns:asvg="http://schemas.microsoft.com/office/drawing/2016/SVG/main" r:embed="rId77"/>
                </a:ext>
              </a:extLst>
            </a:blip>
            <a:stretch>
              <a:fillRect/>
            </a:stretch>
          </a:blipFill>
        </p:spPr>
        <p:txBody>
          <a:bodyPr/>
          <a:lstStyle/>
          <a:p>
            <a:endParaRPr lang="en-US"/>
          </a:p>
        </p:txBody>
      </p:sp>
      <p:sp>
        <p:nvSpPr>
          <p:cNvPr id="40" name="Freeform 40"/>
          <p:cNvSpPr/>
          <p:nvPr/>
        </p:nvSpPr>
        <p:spPr>
          <a:xfrm>
            <a:off x="6826331" y="8139065"/>
            <a:ext cx="932103" cy="944119"/>
          </a:xfrm>
          <a:custGeom>
            <a:avLst/>
            <a:gdLst/>
            <a:ahLst/>
            <a:cxnLst/>
            <a:rect l="l" t="t" r="r" b="b"/>
            <a:pathLst>
              <a:path w="932103" h="944119">
                <a:moveTo>
                  <a:pt x="0" y="0"/>
                </a:moveTo>
                <a:lnTo>
                  <a:pt x="932103" y="0"/>
                </a:lnTo>
                <a:lnTo>
                  <a:pt x="932103" y="944120"/>
                </a:lnTo>
                <a:lnTo>
                  <a:pt x="0" y="944120"/>
                </a:lnTo>
                <a:lnTo>
                  <a:pt x="0" y="0"/>
                </a:lnTo>
                <a:close/>
              </a:path>
            </a:pathLst>
          </a:custGeom>
          <a:blipFill>
            <a:blip r:embed="rId78">
              <a:extLst>
                <a:ext uri="{96DAC541-7B7A-43D3-8B79-37D633B846F1}">
                  <asvg:svgBlip xmlns:asvg="http://schemas.microsoft.com/office/drawing/2016/SVG/main" r:embed="rId79"/>
                </a:ext>
              </a:extLst>
            </a:blip>
            <a:stretch>
              <a:fillRect/>
            </a:stretch>
          </a:blipFill>
        </p:spPr>
        <p:txBody>
          <a:bodyPr/>
          <a:lstStyle/>
          <a:p>
            <a:endParaRPr lang="en-US"/>
          </a:p>
        </p:txBody>
      </p:sp>
      <p:sp>
        <p:nvSpPr>
          <p:cNvPr id="41" name="Freeform 41"/>
          <p:cNvSpPr/>
          <p:nvPr/>
        </p:nvSpPr>
        <p:spPr>
          <a:xfrm>
            <a:off x="8073958" y="8198663"/>
            <a:ext cx="856276" cy="845378"/>
          </a:xfrm>
          <a:custGeom>
            <a:avLst/>
            <a:gdLst/>
            <a:ahLst/>
            <a:cxnLst/>
            <a:rect l="l" t="t" r="r" b="b"/>
            <a:pathLst>
              <a:path w="856276" h="845378">
                <a:moveTo>
                  <a:pt x="0" y="0"/>
                </a:moveTo>
                <a:lnTo>
                  <a:pt x="856277" y="0"/>
                </a:lnTo>
                <a:lnTo>
                  <a:pt x="856277" y="845378"/>
                </a:lnTo>
                <a:lnTo>
                  <a:pt x="0" y="845378"/>
                </a:lnTo>
                <a:lnTo>
                  <a:pt x="0" y="0"/>
                </a:lnTo>
                <a:close/>
              </a:path>
            </a:pathLst>
          </a:custGeom>
          <a:blipFill>
            <a:blip r:embed="rId80">
              <a:extLst>
                <a:ext uri="{96DAC541-7B7A-43D3-8B79-37D633B846F1}">
                  <asvg:svgBlip xmlns:asvg="http://schemas.microsoft.com/office/drawing/2016/SVG/main" r:embed="rId81"/>
                </a:ext>
              </a:extLst>
            </a:blip>
            <a:stretch>
              <a:fillRect/>
            </a:stretch>
          </a:blipFill>
        </p:spPr>
        <p:txBody>
          <a:bodyPr/>
          <a:lstStyle/>
          <a:p>
            <a:endParaRPr lang="en-US"/>
          </a:p>
        </p:txBody>
      </p:sp>
      <p:sp>
        <p:nvSpPr>
          <p:cNvPr id="42" name="Freeform 42"/>
          <p:cNvSpPr/>
          <p:nvPr/>
        </p:nvSpPr>
        <p:spPr>
          <a:xfrm>
            <a:off x="9090672" y="8108253"/>
            <a:ext cx="750693" cy="878470"/>
          </a:xfrm>
          <a:custGeom>
            <a:avLst/>
            <a:gdLst/>
            <a:ahLst/>
            <a:cxnLst/>
            <a:rect l="l" t="t" r="r" b="b"/>
            <a:pathLst>
              <a:path w="750693" h="878470">
                <a:moveTo>
                  <a:pt x="0" y="0"/>
                </a:moveTo>
                <a:lnTo>
                  <a:pt x="750693" y="0"/>
                </a:lnTo>
                <a:lnTo>
                  <a:pt x="750693" y="878470"/>
                </a:lnTo>
                <a:lnTo>
                  <a:pt x="0" y="878470"/>
                </a:lnTo>
                <a:lnTo>
                  <a:pt x="0" y="0"/>
                </a:lnTo>
                <a:close/>
              </a:path>
            </a:pathLst>
          </a:custGeom>
          <a:blipFill>
            <a:blip r:embed="rId82">
              <a:extLst>
                <a:ext uri="{96DAC541-7B7A-43D3-8B79-37D633B846F1}">
                  <asvg:svgBlip xmlns:asvg="http://schemas.microsoft.com/office/drawing/2016/SVG/main" r:embed="rId83"/>
                </a:ext>
              </a:extLst>
            </a:blip>
            <a:stretch>
              <a:fillRect/>
            </a:stretch>
          </a:blipFill>
        </p:spPr>
        <p:txBody>
          <a:bodyPr/>
          <a:lstStyle/>
          <a:p>
            <a:endParaRPr lang="en-US"/>
          </a:p>
        </p:txBody>
      </p:sp>
      <p:sp>
        <p:nvSpPr>
          <p:cNvPr id="43" name="Freeform 43"/>
          <p:cNvSpPr/>
          <p:nvPr/>
        </p:nvSpPr>
        <p:spPr>
          <a:xfrm>
            <a:off x="12796013" y="7989042"/>
            <a:ext cx="913343" cy="878470"/>
          </a:xfrm>
          <a:custGeom>
            <a:avLst/>
            <a:gdLst/>
            <a:ahLst/>
            <a:cxnLst/>
            <a:rect l="l" t="t" r="r" b="b"/>
            <a:pathLst>
              <a:path w="913343" h="878470">
                <a:moveTo>
                  <a:pt x="0" y="0"/>
                </a:moveTo>
                <a:lnTo>
                  <a:pt x="913343" y="0"/>
                </a:lnTo>
                <a:lnTo>
                  <a:pt x="913343" y="878470"/>
                </a:lnTo>
                <a:lnTo>
                  <a:pt x="0" y="878470"/>
                </a:lnTo>
                <a:lnTo>
                  <a:pt x="0" y="0"/>
                </a:lnTo>
                <a:close/>
              </a:path>
            </a:pathLst>
          </a:custGeom>
          <a:blipFill>
            <a:blip r:embed="rId84">
              <a:extLst>
                <a:ext uri="{96DAC541-7B7A-43D3-8B79-37D633B846F1}">
                  <asvg:svgBlip xmlns:asvg="http://schemas.microsoft.com/office/drawing/2016/SVG/main" r:embed="rId85"/>
                </a:ext>
              </a:extLst>
            </a:blip>
            <a:stretch>
              <a:fillRect/>
            </a:stretch>
          </a:blipFill>
        </p:spPr>
        <p:txBody>
          <a:bodyPr/>
          <a:lstStyle/>
          <a:p>
            <a:endParaRPr lang="en-US"/>
          </a:p>
        </p:txBody>
      </p:sp>
      <p:sp>
        <p:nvSpPr>
          <p:cNvPr id="44" name="Freeform 44"/>
          <p:cNvSpPr/>
          <p:nvPr/>
        </p:nvSpPr>
        <p:spPr>
          <a:xfrm>
            <a:off x="11438383" y="8081197"/>
            <a:ext cx="882477" cy="905526"/>
          </a:xfrm>
          <a:custGeom>
            <a:avLst/>
            <a:gdLst/>
            <a:ahLst/>
            <a:cxnLst/>
            <a:rect l="l" t="t" r="r" b="b"/>
            <a:pathLst>
              <a:path w="882477" h="905526">
                <a:moveTo>
                  <a:pt x="0" y="0"/>
                </a:moveTo>
                <a:lnTo>
                  <a:pt x="882477" y="0"/>
                </a:lnTo>
                <a:lnTo>
                  <a:pt x="882477" y="905526"/>
                </a:lnTo>
                <a:lnTo>
                  <a:pt x="0" y="905526"/>
                </a:lnTo>
                <a:lnTo>
                  <a:pt x="0" y="0"/>
                </a:lnTo>
                <a:close/>
              </a:path>
            </a:pathLst>
          </a:custGeom>
          <a:blipFill>
            <a:blip r:embed="rId86">
              <a:extLst>
                <a:ext uri="{96DAC541-7B7A-43D3-8B79-37D633B846F1}">
                  <asvg:svgBlip xmlns:asvg="http://schemas.microsoft.com/office/drawing/2016/SVG/main" r:embed="rId87"/>
                </a:ext>
              </a:extLst>
            </a:blip>
            <a:stretch>
              <a:fillRect/>
            </a:stretch>
          </a:blipFill>
        </p:spPr>
        <p:txBody>
          <a:bodyPr/>
          <a:lstStyle/>
          <a:p>
            <a:endParaRPr lang="en-US"/>
          </a:p>
        </p:txBody>
      </p:sp>
      <p:sp>
        <p:nvSpPr>
          <p:cNvPr id="45" name="Freeform 45"/>
          <p:cNvSpPr/>
          <p:nvPr/>
        </p:nvSpPr>
        <p:spPr>
          <a:xfrm>
            <a:off x="10035585" y="8198663"/>
            <a:ext cx="835494" cy="835494"/>
          </a:xfrm>
          <a:custGeom>
            <a:avLst/>
            <a:gdLst/>
            <a:ahLst/>
            <a:cxnLst/>
            <a:rect l="l" t="t" r="r" b="b"/>
            <a:pathLst>
              <a:path w="835494" h="835494">
                <a:moveTo>
                  <a:pt x="0" y="0"/>
                </a:moveTo>
                <a:lnTo>
                  <a:pt x="835495" y="0"/>
                </a:lnTo>
                <a:lnTo>
                  <a:pt x="835495" y="835495"/>
                </a:lnTo>
                <a:lnTo>
                  <a:pt x="0" y="835495"/>
                </a:lnTo>
                <a:lnTo>
                  <a:pt x="0" y="0"/>
                </a:lnTo>
                <a:close/>
              </a:path>
            </a:pathLst>
          </a:custGeom>
          <a:blipFill>
            <a:blip r:embed="rId88">
              <a:extLst>
                <a:ext uri="{96DAC541-7B7A-43D3-8B79-37D633B846F1}">
                  <asvg:svgBlip xmlns:asvg="http://schemas.microsoft.com/office/drawing/2016/SVG/main" r:embed="rId89"/>
                </a:ext>
              </a:extLst>
            </a:blip>
            <a:stretch>
              <a:fillRect/>
            </a:stretch>
          </a:blipFill>
        </p:spPr>
        <p:txBody>
          <a:bodyPr/>
          <a:lstStyle/>
          <a:p>
            <a:endParaRPr lang="en-US"/>
          </a:p>
        </p:txBody>
      </p:sp>
      <p:sp>
        <p:nvSpPr>
          <p:cNvPr id="46" name="Freeform 46"/>
          <p:cNvSpPr/>
          <p:nvPr/>
        </p:nvSpPr>
        <p:spPr>
          <a:xfrm>
            <a:off x="13871969" y="3193269"/>
            <a:ext cx="749829" cy="730742"/>
          </a:xfrm>
          <a:custGeom>
            <a:avLst/>
            <a:gdLst/>
            <a:ahLst/>
            <a:cxnLst/>
            <a:rect l="l" t="t" r="r" b="b"/>
            <a:pathLst>
              <a:path w="749829" h="730742">
                <a:moveTo>
                  <a:pt x="0" y="0"/>
                </a:moveTo>
                <a:lnTo>
                  <a:pt x="749829" y="0"/>
                </a:lnTo>
                <a:lnTo>
                  <a:pt x="749829" y="730742"/>
                </a:lnTo>
                <a:lnTo>
                  <a:pt x="0" y="730742"/>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txBody>
          <a:bodyPr/>
          <a:lstStyle/>
          <a:p>
            <a:endParaRPr lang="en-US"/>
          </a:p>
        </p:txBody>
      </p:sp>
      <p:sp>
        <p:nvSpPr>
          <p:cNvPr id="47" name="Freeform 47"/>
          <p:cNvSpPr/>
          <p:nvPr/>
        </p:nvSpPr>
        <p:spPr>
          <a:xfrm>
            <a:off x="13834344" y="4262810"/>
            <a:ext cx="858333" cy="805272"/>
          </a:xfrm>
          <a:custGeom>
            <a:avLst/>
            <a:gdLst/>
            <a:ahLst/>
            <a:cxnLst/>
            <a:rect l="l" t="t" r="r" b="b"/>
            <a:pathLst>
              <a:path w="858333" h="805272">
                <a:moveTo>
                  <a:pt x="0" y="0"/>
                </a:moveTo>
                <a:lnTo>
                  <a:pt x="858333" y="0"/>
                </a:lnTo>
                <a:lnTo>
                  <a:pt x="858333" y="805273"/>
                </a:lnTo>
                <a:lnTo>
                  <a:pt x="0" y="805273"/>
                </a:lnTo>
                <a:lnTo>
                  <a:pt x="0" y="0"/>
                </a:lnTo>
                <a:close/>
              </a:path>
            </a:pathLst>
          </a:custGeom>
          <a:blipFill>
            <a:blip r:embed="rId90">
              <a:extLst>
                <a:ext uri="{96DAC541-7B7A-43D3-8B79-37D633B846F1}">
                  <asvg:svgBlip xmlns:asvg="http://schemas.microsoft.com/office/drawing/2016/SVG/main" r:embed="rId91"/>
                </a:ext>
              </a:extLst>
            </a:blip>
            <a:stretch>
              <a:fillRect/>
            </a:stretch>
          </a:blipFill>
        </p:spPr>
        <p:txBody>
          <a:bodyPr/>
          <a:lstStyle/>
          <a:p>
            <a:endParaRPr lang="en-US"/>
          </a:p>
        </p:txBody>
      </p:sp>
      <p:sp>
        <p:nvSpPr>
          <p:cNvPr id="48" name="Freeform 48"/>
          <p:cNvSpPr/>
          <p:nvPr/>
        </p:nvSpPr>
        <p:spPr>
          <a:xfrm>
            <a:off x="14037745" y="5339670"/>
            <a:ext cx="683787" cy="803596"/>
          </a:xfrm>
          <a:custGeom>
            <a:avLst/>
            <a:gdLst/>
            <a:ahLst/>
            <a:cxnLst/>
            <a:rect l="l" t="t" r="r" b="b"/>
            <a:pathLst>
              <a:path w="683787" h="803596">
                <a:moveTo>
                  <a:pt x="0" y="0"/>
                </a:moveTo>
                <a:lnTo>
                  <a:pt x="683787" y="0"/>
                </a:lnTo>
                <a:lnTo>
                  <a:pt x="683787" y="803596"/>
                </a:lnTo>
                <a:lnTo>
                  <a:pt x="0" y="803596"/>
                </a:lnTo>
                <a:lnTo>
                  <a:pt x="0" y="0"/>
                </a:lnTo>
                <a:close/>
              </a:path>
            </a:pathLst>
          </a:custGeom>
          <a:blipFill>
            <a:blip r:embed="rId92">
              <a:extLst>
                <a:ext uri="{96DAC541-7B7A-43D3-8B79-37D633B846F1}">
                  <asvg:svgBlip xmlns:asvg="http://schemas.microsoft.com/office/drawing/2016/SVG/main" r:embed="rId93"/>
                </a:ext>
              </a:extLst>
            </a:blip>
            <a:stretch>
              <a:fillRect/>
            </a:stretch>
          </a:blipFill>
        </p:spPr>
        <p:txBody>
          <a:bodyPr/>
          <a:lstStyle/>
          <a:p>
            <a:endParaRPr lang="en-US"/>
          </a:p>
        </p:txBody>
      </p:sp>
      <p:sp>
        <p:nvSpPr>
          <p:cNvPr id="49" name="Freeform 49"/>
          <p:cNvSpPr/>
          <p:nvPr/>
        </p:nvSpPr>
        <p:spPr>
          <a:xfrm>
            <a:off x="14037745" y="6876102"/>
            <a:ext cx="730742" cy="730742"/>
          </a:xfrm>
          <a:custGeom>
            <a:avLst/>
            <a:gdLst/>
            <a:ahLst/>
            <a:cxnLst/>
            <a:rect l="l" t="t" r="r" b="b"/>
            <a:pathLst>
              <a:path w="730742" h="730742">
                <a:moveTo>
                  <a:pt x="0" y="0"/>
                </a:moveTo>
                <a:lnTo>
                  <a:pt x="730742" y="0"/>
                </a:lnTo>
                <a:lnTo>
                  <a:pt x="730742" y="730742"/>
                </a:lnTo>
                <a:lnTo>
                  <a:pt x="0" y="730742"/>
                </a:lnTo>
                <a:lnTo>
                  <a:pt x="0" y="0"/>
                </a:lnTo>
                <a:close/>
              </a:path>
            </a:pathLst>
          </a:custGeom>
          <a:blipFill>
            <a:blip r:embed="rId66">
              <a:extLst>
                <a:ext uri="{96DAC541-7B7A-43D3-8B79-37D633B846F1}">
                  <asvg:svgBlip xmlns:asvg="http://schemas.microsoft.com/office/drawing/2016/SVG/main" r:embed="rId67"/>
                </a:ext>
              </a:extLst>
            </a:blip>
            <a:stretch>
              <a:fillRect/>
            </a:stretch>
          </a:blipFill>
        </p:spPr>
        <p:txBody>
          <a:bodyPr/>
          <a:lstStyle/>
          <a:p>
            <a:endParaRPr lang="en-US"/>
          </a:p>
        </p:txBody>
      </p:sp>
      <p:sp>
        <p:nvSpPr>
          <p:cNvPr id="50" name="Freeform 50"/>
          <p:cNvSpPr/>
          <p:nvPr/>
        </p:nvSpPr>
        <p:spPr>
          <a:xfrm>
            <a:off x="13964691" y="7989042"/>
            <a:ext cx="756841" cy="803596"/>
          </a:xfrm>
          <a:custGeom>
            <a:avLst/>
            <a:gdLst/>
            <a:ahLst/>
            <a:cxnLst/>
            <a:rect l="l" t="t" r="r" b="b"/>
            <a:pathLst>
              <a:path w="756841" h="803596">
                <a:moveTo>
                  <a:pt x="0" y="0"/>
                </a:moveTo>
                <a:lnTo>
                  <a:pt x="756841" y="0"/>
                </a:lnTo>
                <a:lnTo>
                  <a:pt x="756841" y="803596"/>
                </a:lnTo>
                <a:lnTo>
                  <a:pt x="0" y="803596"/>
                </a:lnTo>
                <a:lnTo>
                  <a:pt x="0" y="0"/>
                </a:lnTo>
                <a:close/>
              </a:path>
            </a:pathLst>
          </a:custGeom>
          <a:blipFill>
            <a:blip r:embed="rId94">
              <a:extLst>
                <a:ext uri="{96DAC541-7B7A-43D3-8B79-37D633B846F1}">
                  <asvg:svgBlip xmlns:asvg="http://schemas.microsoft.com/office/drawing/2016/SVG/main" r:embed="rId95"/>
                </a:ext>
              </a:extLst>
            </a:blip>
            <a:stretch>
              <a:fillRect/>
            </a:stretch>
          </a:blipFill>
        </p:spPr>
        <p:txBody>
          <a:bodyPr/>
          <a:lstStyle/>
          <a:p>
            <a:endParaRPr lang="en-US"/>
          </a:p>
        </p:txBody>
      </p:sp>
      <p:sp>
        <p:nvSpPr>
          <p:cNvPr id="51" name="Freeform 51"/>
          <p:cNvSpPr/>
          <p:nvPr/>
        </p:nvSpPr>
        <p:spPr>
          <a:xfrm>
            <a:off x="9019023" y="2926160"/>
            <a:ext cx="893991" cy="981428"/>
          </a:xfrm>
          <a:custGeom>
            <a:avLst/>
            <a:gdLst/>
            <a:ahLst/>
            <a:cxnLst/>
            <a:rect l="l" t="t" r="r" b="b"/>
            <a:pathLst>
              <a:path w="893991" h="981428">
                <a:moveTo>
                  <a:pt x="0" y="0"/>
                </a:moveTo>
                <a:lnTo>
                  <a:pt x="893991" y="0"/>
                </a:lnTo>
                <a:lnTo>
                  <a:pt x="893991" y="981428"/>
                </a:lnTo>
                <a:lnTo>
                  <a:pt x="0" y="981428"/>
                </a:lnTo>
                <a:lnTo>
                  <a:pt x="0" y="0"/>
                </a:lnTo>
                <a:close/>
              </a:path>
            </a:pathLst>
          </a:custGeom>
          <a:blipFill>
            <a:blip r:embed="rId96">
              <a:extLst>
                <a:ext uri="{96DAC541-7B7A-43D3-8B79-37D633B846F1}">
                  <asvg:svgBlip xmlns:asvg="http://schemas.microsoft.com/office/drawing/2016/SVG/main" r:embed="rId97"/>
                </a:ext>
              </a:extLst>
            </a:blip>
            <a:stretch>
              <a:fillRect/>
            </a:stretch>
          </a:blipFill>
        </p:spPr>
        <p:txBody>
          <a:bodyPr/>
          <a:lstStyle/>
          <a:p>
            <a:endParaRPr lang="en-US"/>
          </a:p>
        </p:txBody>
      </p:sp>
      <p:sp>
        <p:nvSpPr>
          <p:cNvPr id="52" name="TextBox 52"/>
          <p:cNvSpPr txBox="1"/>
          <p:nvPr/>
        </p:nvSpPr>
        <p:spPr>
          <a:xfrm>
            <a:off x="3919280" y="1626663"/>
            <a:ext cx="10450651" cy="733425"/>
          </a:xfrm>
          <a:prstGeom prst="rect">
            <a:avLst/>
          </a:prstGeom>
        </p:spPr>
        <p:txBody>
          <a:bodyPr lIns="0" tIns="0" rIns="0" bIns="0" rtlCol="0" anchor="t">
            <a:spAutoFit/>
          </a:bodyPr>
          <a:lstStyle/>
          <a:p>
            <a:pPr marL="0" lvl="0" indent="0" algn="ctr">
              <a:lnSpc>
                <a:spcPts val="5719"/>
              </a:lnSpc>
              <a:spcBef>
                <a:spcPct val="0"/>
              </a:spcBef>
            </a:pPr>
            <a:r>
              <a:rPr lang="en-US" sz="4766">
                <a:solidFill>
                  <a:srgbClr val="145DA0"/>
                </a:solidFill>
                <a:latin typeface="Now Bold"/>
                <a:ea typeface="Now Bold"/>
                <a:cs typeface="Now Bold"/>
                <a:sym typeface="Now Bold"/>
              </a:rPr>
              <a:t>RESOURCE PAGE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101445" y="4643037"/>
            <a:ext cx="11796525" cy="1000925"/>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Now Bold"/>
                <a:ea typeface="Now Bold"/>
                <a:cs typeface="Now Bold"/>
                <a:sym typeface="Now Bold"/>
              </a:rPr>
              <a:t>TASK OF EACH MEMBERS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603410" y="3781134"/>
            <a:ext cx="11770309" cy="4106699"/>
          </a:xfrm>
          <a:prstGeom prst="rect">
            <a:avLst/>
          </a:prstGeom>
        </p:spPr>
        <p:txBody>
          <a:bodyPr lIns="0" tIns="0" rIns="0" bIns="0" rtlCol="0" anchor="t">
            <a:spAutoFit/>
          </a:bodyPr>
          <a:lstStyle/>
          <a:p>
            <a:pPr algn="l">
              <a:lnSpc>
                <a:spcPts val="5089"/>
              </a:lnSpc>
            </a:pPr>
            <a:endParaRPr/>
          </a:p>
          <a:p>
            <a:pPr marL="882533" lvl="1" indent="-441267" algn="l">
              <a:lnSpc>
                <a:spcPts val="5641"/>
              </a:lnSpc>
              <a:buFont typeface="Arial"/>
              <a:buChar char="•"/>
            </a:pPr>
            <a:r>
              <a:rPr lang="en-US" sz="4087">
                <a:solidFill>
                  <a:srgbClr val="F5FFF5"/>
                </a:solidFill>
                <a:latin typeface="DM Sans"/>
                <a:ea typeface="DM Sans"/>
                <a:cs typeface="DM Sans"/>
                <a:sym typeface="DM Sans"/>
              </a:rPr>
              <a:t>Vision and Scope</a:t>
            </a:r>
          </a:p>
          <a:p>
            <a:pPr marL="882533" lvl="1" indent="-441267" algn="l">
              <a:lnSpc>
                <a:spcPts val="5641"/>
              </a:lnSpc>
              <a:buFont typeface="Arial"/>
              <a:buChar char="•"/>
            </a:pPr>
            <a:r>
              <a:rPr lang="en-US" sz="4087">
                <a:solidFill>
                  <a:srgbClr val="F5FFF5"/>
                </a:solidFill>
                <a:latin typeface="DM Sans"/>
                <a:ea typeface="DM Sans"/>
                <a:cs typeface="DM Sans"/>
                <a:sym typeface="DM Sans"/>
              </a:rPr>
              <a:t>Risk Management Plan</a:t>
            </a:r>
          </a:p>
          <a:p>
            <a:pPr marL="882533" lvl="1" indent="-441267" algn="l">
              <a:lnSpc>
                <a:spcPts val="5641"/>
              </a:lnSpc>
              <a:buFont typeface="Arial"/>
              <a:buChar char="•"/>
            </a:pPr>
            <a:r>
              <a:rPr lang="en-US" sz="4087">
                <a:solidFill>
                  <a:srgbClr val="F5FFF5"/>
                </a:solidFill>
                <a:latin typeface="DM Sans"/>
                <a:ea typeface="DM Sans"/>
                <a:cs typeface="DM Sans"/>
                <a:sym typeface="DM Sans"/>
              </a:rPr>
              <a:t>Requirements Review Checklists</a:t>
            </a:r>
          </a:p>
          <a:p>
            <a:pPr marL="882533" lvl="1" indent="-441267" algn="l">
              <a:lnSpc>
                <a:spcPts val="5641"/>
              </a:lnSpc>
              <a:spcBef>
                <a:spcPct val="0"/>
              </a:spcBef>
              <a:buFont typeface="Arial"/>
              <a:buChar char="•"/>
            </a:pPr>
            <a:r>
              <a:rPr lang="en-US" sz="4087">
                <a:solidFill>
                  <a:srgbClr val="F5FFF5"/>
                </a:solidFill>
                <a:latin typeface="DM Sans"/>
                <a:ea typeface="DM Sans"/>
                <a:cs typeface="DM Sans"/>
                <a:sym typeface="DM Sans"/>
              </a:rPr>
              <a:t>System Features (Request For Proposal)</a:t>
            </a:r>
          </a:p>
          <a:p>
            <a:pPr algn="l">
              <a:lnSpc>
                <a:spcPts val="5089"/>
              </a:lnSpc>
              <a:spcBef>
                <a:spcPct val="0"/>
              </a:spcBef>
            </a:pPr>
            <a:endParaRPr lang="en-US" sz="4087">
              <a:solidFill>
                <a:srgbClr val="F5FFF5"/>
              </a:solidFill>
              <a:latin typeface="DM Sans"/>
              <a:ea typeface="DM Sans"/>
              <a:cs typeface="DM Sans"/>
              <a:sym typeface="DM Sans"/>
            </a:endParaRPr>
          </a:p>
        </p:txBody>
      </p:sp>
      <p:sp>
        <p:nvSpPr>
          <p:cNvPr id="5" name="TextBox 5"/>
          <p:cNvSpPr txBox="1"/>
          <p:nvPr/>
        </p:nvSpPr>
        <p:spPr>
          <a:xfrm>
            <a:off x="3603410" y="3067138"/>
            <a:ext cx="3550563" cy="771145"/>
          </a:xfrm>
          <a:prstGeom prst="rect">
            <a:avLst/>
          </a:prstGeom>
        </p:spPr>
        <p:txBody>
          <a:bodyPr lIns="0" tIns="0" rIns="0" bIns="0" rtlCol="0" anchor="t">
            <a:spAutoFit/>
          </a:bodyPr>
          <a:lstStyle/>
          <a:p>
            <a:pPr algn="ctr">
              <a:lnSpc>
                <a:spcPts val="6347"/>
              </a:lnSpc>
              <a:spcBef>
                <a:spcPct val="0"/>
              </a:spcBef>
            </a:pPr>
            <a:r>
              <a:rPr lang="en-US" sz="4599">
                <a:solidFill>
                  <a:srgbClr val="FFFBFB"/>
                </a:solidFill>
                <a:latin typeface="Saira Bold"/>
                <a:ea typeface="Saira Bold"/>
                <a:cs typeface="Saira Bold"/>
                <a:sym typeface="Saira Bold"/>
              </a:rPr>
              <a:t>Lưu Thế Vinh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603410" y="3781134"/>
            <a:ext cx="12244411" cy="3392324"/>
          </a:xfrm>
          <a:prstGeom prst="rect">
            <a:avLst/>
          </a:prstGeom>
        </p:spPr>
        <p:txBody>
          <a:bodyPr lIns="0" tIns="0" rIns="0" bIns="0" rtlCol="0" anchor="t">
            <a:spAutoFit/>
          </a:bodyPr>
          <a:lstStyle/>
          <a:p>
            <a:pPr algn="l">
              <a:lnSpc>
                <a:spcPts val="5089"/>
              </a:lnSpc>
            </a:pPr>
            <a:endParaRPr/>
          </a:p>
          <a:p>
            <a:pPr marL="882533" lvl="1" indent="-441267" algn="l">
              <a:lnSpc>
                <a:spcPts val="5641"/>
              </a:lnSpc>
              <a:buFont typeface="Arial"/>
              <a:buChar char="•"/>
            </a:pPr>
            <a:r>
              <a:rPr lang="en-US" sz="4087">
                <a:solidFill>
                  <a:srgbClr val="F5FFF5"/>
                </a:solidFill>
                <a:latin typeface="DM Sans"/>
                <a:ea typeface="DM Sans"/>
                <a:cs typeface="DM Sans"/>
                <a:sym typeface="DM Sans"/>
              </a:rPr>
              <a:t>Draw Use Case Diagram</a:t>
            </a:r>
          </a:p>
          <a:p>
            <a:pPr marL="882533" lvl="1" indent="-441267" algn="l">
              <a:lnSpc>
                <a:spcPts val="5641"/>
              </a:lnSpc>
              <a:buFont typeface="Arial"/>
              <a:buChar char="•"/>
            </a:pPr>
            <a:r>
              <a:rPr lang="en-US" sz="4087">
                <a:solidFill>
                  <a:srgbClr val="F5FFF5"/>
                </a:solidFill>
                <a:latin typeface="DM Sans"/>
                <a:ea typeface="DM Sans"/>
                <a:cs typeface="DM Sans"/>
                <a:sym typeface="DM Sans"/>
              </a:rPr>
              <a:t>Data Requirements (Request For Proposal)</a:t>
            </a:r>
          </a:p>
          <a:p>
            <a:pPr marL="882533" lvl="1" indent="-441267" algn="l">
              <a:lnSpc>
                <a:spcPts val="5641"/>
              </a:lnSpc>
              <a:spcBef>
                <a:spcPct val="0"/>
              </a:spcBef>
              <a:buFont typeface="Arial"/>
              <a:buChar char="•"/>
            </a:pPr>
            <a:r>
              <a:rPr lang="en-US" sz="4087">
                <a:solidFill>
                  <a:srgbClr val="F5FFF5"/>
                </a:solidFill>
                <a:latin typeface="DM Sans"/>
                <a:ea typeface="DM Sans"/>
                <a:cs typeface="DM Sans"/>
                <a:sym typeface="DM Sans"/>
              </a:rPr>
              <a:t>Modeling the Requirements</a:t>
            </a:r>
          </a:p>
          <a:p>
            <a:pPr algn="l">
              <a:lnSpc>
                <a:spcPts val="5089"/>
              </a:lnSpc>
              <a:spcBef>
                <a:spcPct val="0"/>
              </a:spcBef>
            </a:pPr>
            <a:endParaRPr lang="en-US" sz="4087">
              <a:solidFill>
                <a:srgbClr val="F5FFF5"/>
              </a:solidFill>
              <a:latin typeface="DM Sans"/>
              <a:ea typeface="DM Sans"/>
              <a:cs typeface="DM Sans"/>
              <a:sym typeface="DM Sans"/>
            </a:endParaRPr>
          </a:p>
        </p:txBody>
      </p:sp>
      <p:sp>
        <p:nvSpPr>
          <p:cNvPr id="5" name="TextBox 5"/>
          <p:cNvSpPr txBox="1"/>
          <p:nvPr/>
        </p:nvSpPr>
        <p:spPr>
          <a:xfrm>
            <a:off x="4106506" y="3067138"/>
            <a:ext cx="2868811" cy="771145"/>
          </a:xfrm>
          <a:prstGeom prst="rect">
            <a:avLst/>
          </a:prstGeom>
        </p:spPr>
        <p:txBody>
          <a:bodyPr lIns="0" tIns="0" rIns="0" bIns="0" rtlCol="0" anchor="t">
            <a:spAutoFit/>
          </a:bodyPr>
          <a:lstStyle/>
          <a:p>
            <a:pPr algn="ctr">
              <a:lnSpc>
                <a:spcPts val="6347"/>
              </a:lnSpc>
              <a:spcBef>
                <a:spcPct val="0"/>
              </a:spcBef>
            </a:pPr>
            <a:r>
              <a:rPr lang="en-US" sz="4599">
                <a:solidFill>
                  <a:srgbClr val="FFFBFB"/>
                </a:solidFill>
                <a:latin typeface="Saira Bold"/>
                <a:ea typeface="Saira Bold"/>
                <a:cs typeface="Saira Bold"/>
                <a:sym typeface="Saira Bold"/>
              </a:rPr>
              <a:t>Lê Đức Lộc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603410" y="3781134"/>
            <a:ext cx="12017667" cy="3392324"/>
          </a:xfrm>
          <a:prstGeom prst="rect">
            <a:avLst/>
          </a:prstGeom>
        </p:spPr>
        <p:txBody>
          <a:bodyPr lIns="0" tIns="0" rIns="0" bIns="0" rtlCol="0" anchor="t">
            <a:spAutoFit/>
          </a:bodyPr>
          <a:lstStyle/>
          <a:p>
            <a:pPr algn="l">
              <a:lnSpc>
                <a:spcPts val="5089"/>
              </a:lnSpc>
            </a:pPr>
            <a:endParaRPr/>
          </a:p>
          <a:p>
            <a:pPr marL="882533" lvl="1" indent="-441267" algn="l">
              <a:lnSpc>
                <a:spcPts val="5641"/>
              </a:lnSpc>
              <a:buFont typeface="Arial"/>
              <a:buChar char="•"/>
            </a:pPr>
            <a:r>
              <a:rPr lang="en-US" sz="4087">
                <a:solidFill>
                  <a:srgbClr val="F5FFF5"/>
                </a:solidFill>
                <a:latin typeface="DM Sans"/>
                <a:ea typeface="DM Sans"/>
                <a:cs typeface="DM Sans"/>
                <a:sym typeface="DM Sans"/>
              </a:rPr>
              <a:t>Bussiness Rules</a:t>
            </a:r>
          </a:p>
          <a:p>
            <a:pPr marL="882533" lvl="1" indent="-441267" algn="l">
              <a:lnSpc>
                <a:spcPts val="5641"/>
              </a:lnSpc>
              <a:buFont typeface="Arial"/>
              <a:buChar char="•"/>
            </a:pPr>
            <a:r>
              <a:rPr lang="en-US" sz="4087">
                <a:solidFill>
                  <a:srgbClr val="F5FFF5"/>
                </a:solidFill>
                <a:latin typeface="DM Sans"/>
                <a:ea typeface="DM Sans"/>
                <a:cs typeface="DM Sans"/>
                <a:sym typeface="DM Sans"/>
              </a:rPr>
              <a:t>Introduction (Request For Proposal)</a:t>
            </a:r>
          </a:p>
          <a:p>
            <a:pPr marL="882533" lvl="1" indent="-441267" algn="l">
              <a:lnSpc>
                <a:spcPts val="5641"/>
              </a:lnSpc>
              <a:spcBef>
                <a:spcPct val="0"/>
              </a:spcBef>
              <a:buFont typeface="Arial"/>
              <a:buChar char="•"/>
            </a:pPr>
            <a:r>
              <a:rPr lang="en-US" sz="4087">
                <a:solidFill>
                  <a:srgbClr val="F5FFF5"/>
                </a:solidFill>
                <a:latin typeface="DM Sans"/>
                <a:ea typeface="DM Sans"/>
                <a:cs typeface="DM Sans"/>
                <a:sym typeface="DM Sans"/>
              </a:rPr>
              <a:t>Quality Attributes (Request For Proposal)</a:t>
            </a:r>
          </a:p>
          <a:p>
            <a:pPr algn="l">
              <a:lnSpc>
                <a:spcPts val="5089"/>
              </a:lnSpc>
              <a:spcBef>
                <a:spcPct val="0"/>
              </a:spcBef>
            </a:pPr>
            <a:endParaRPr lang="en-US" sz="4087">
              <a:solidFill>
                <a:srgbClr val="F5FFF5"/>
              </a:solidFill>
              <a:latin typeface="DM Sans"/>
              <a:ea typeface="DM Sans"/>
              <a:cs typeface="DM Sans"/>
              <a:sym typeface="DM Sans"/>
            </a:endParaRPr>
          </a:p>
        </p:txBody>
      </p:sp>
      <p:sp>
        <p:nvSpPr>
          <p:cNvPr id="5" name="TextBox 5"/>
          <p:cNvSpPr txBox="1"/>
          <p:nvPr/>
        </p:nvSpPr>
        <p:spPr>
          <a:xfrm>
            <a:off x="3969845" y="3067138"/>
            <a:ext cx="4488061" cy="771145"/>
          </a:xfrm>
          <a:prstGeom prst="rect">
            <a:avLst/>
          </a:prstGeom>
        </p:spPr>
        <p:txBody>
          <a:bodyPr lIns="0" tIns="0" rIns="0" bIns="0" rtlCol="0" anchor="t">
            <a:spAutoFit/>
          </a:bodyPr>
          <a:lstStyle/>
          <a:p>
            <a:pPr algn="ctr">
              <a:lnSpc>
                <a:spcPts val="6347"/>
              </a:lnSpc>
              <a:spcBef>
                <a:spcPct val="0"/>
              </a:spcBef>
            </a:pPr>
            <a:r>
              <a:rPr lang="en-US" sz="4599">
                <a:solidFill>
                  <a:srgbClr val="FFFBFB"/>
                </a:solidFill>
                <a:latin typeface="Saira Bold"/>
                <a:ea typeface="Saira Bold"/>
                <a:cs typeface="Saira Bold"/>
                <a:sym typeface="Saira Bold"/>
              </a:rPr>
              <a:t>Thái Bình Dương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603410" y="3781134"/>
            <a:ext cx="12883420" cy="3392324"/>
          </a:xfrm>
          <a:prstGeom prst="rect">
            <a:avLst/>
          </a:prstGeom>
        </p:spPr>
        <p:txBody>
          <a:bodyPr lIns="0" tIns="0" rIns="0" bIns="0" rtlCol="0" anchor="t">
            <a:spAutoFit/>
          </a:bodyPr>
          <a:lstStyle/>
          <a:p>
            <a:pPr algn="l">
              <a:lnSpc>
                <a:spcPts val="5089"/>
              </a:lnSpc>
            </a:pPr>
            <a:endParaRPr/>
          </a:p>
          <a:p>
            <a:pPr marL="882533" lvl="1" indent="-441267" algn="l">
              <a:lnSpc>
                <a:spcPts val="5641"/>
              </a:lnSpc>
              <a:buFont typeface="Arial"/>
              <a:buChar char="•"/>
            </a:pPr>
            <a:r>
              <a:rPr lang="en-US" sz="4087">
                <a:solidFill>
                  <a:srgbClr val="F5FFF5"/>
                </a:solidFill>
                <a:latin typeface="DM Sans"/>
                <a:ea typeface="DM Sans"/>
                <a:cs typeface="DM Sans"/>
                <a:sym typeface="DM Sans"/>
              </a:rPr>
              <a:t>Overall Description (Request For Proposal)</a:t>
            </a:r>
          </a:p>
          <a:p>
            <a:pPr marL="882533" lvl="1" indent="-441267" algn="l">
              <a:lnSpc>
                <a:spcPts val="5641"/>
              </a:lnSpc>
              <a:buFont typeface="Arial"/>
              <a:buChar char="•"/>
            </a:pPr>
            <a:r>
              <a:rPr lang="en-US" sz="4087">
                <a:solidFill>
                  <a:srgbClr val="F5FFF5"/>
                </a:solidFill>
                <a:latin typeface="DM Sans"/>
                <a:ea typeface="DM Sans"/>
                <a:cs typeface="DM Sans"/>
                <a:sym typeface="DM Sans"/>
              </a:rPr>
              <a:t>Data Dictionaries</a:t>
            </a:r>
          </a:p>
          <a:p>
            <a:pPr marL="882533" lvl="1" indent="-441267" algn="l">
              <a:lnSpc>
                <a:spcPts val="5641"/>
              </a:lnSpc>
              <a:spcBef>
                <a:spcPct val="0"/>
              </a:spcBef>
              <a:buFont typeface="Arial"/>
              <a:buChar char="•"/>
            </a:pPr>
            <a:r>
              <a:rPr lang="en-US" sz="4087">
                <a:solidFill>
                  <a:srgbClr val="F5FFF5"/>
                </a:solidFill>
                <a:latin typeface="DM Sans"/>
                <a:ea typeface="DM Sans"/>
                <a:cs typeface="DM Sans"/>
                <a:sym typeface="DM Sans"/>
              </a:rPr>
              <a:t>Change Control Board Charter</a:t>
            </a:r>
          </a:p>
          <a:p>
            <a:pPr algn="l">
              <a:lnSpc>
                <a:spcPts val="5089"/>
              </a:lnSpc>
              <a:spcBef>
                <a:spcPct val="0"/>
              </a:spcBef>
            </a:pPr>
            <a:endParaRPr lang="en-US" sz="4087">
              <a:solidFill>
                <a:srgbClr val="F5FFF5"/>
              </a:solidFill>
              <a:latin typeface="DM Sans"/>
              <a:ea typeface="DM Sans"/>
              <a:cs typeface="DM Sans"/>
              <a:sym typeface="DM Sans"/>
            </a:endParaRPr>
          </a:p>
        </p:txBody>
      </p:sp>
      <p:sp>
        <p:nvSpPr>
          <p:cNvPr id="5" name="TextBox 5"/>
          <p:cNvSpPr txBox="1"/>
          <p:nvPr/>
        </p:nvSpPr>
        <p:spPr>
          <a:xfrm>
            <a:off x="4118739" y="3067138"/>
            <a:ext cx="6039564" cy="771145"/>
          </a:xfrm>
          <a:prstGeom prst="rect">
            <a:avLst/>
          </a:prstGeom>
        </p:spPr>
        <p:txBody>
          <a:bodyPr lIns="0" tIns="0" rIns="0" bIns="0" rtlCol="0" anchor="t">
            <a:spAutoFit/>
          </a:bodyPr>
          <a:lstStyle/>
          <a:p>
            <a:pPr algn="ctr">
              <a:lnSpc>
                <a:spcPts val="6347"/>
              </a:lnSpc>
              <a:spcBef>
                <a:spcPct val="0"/>
              </a:spcBef>
            </a:pPr>
            <a:r>
              <a:rPr lang="en-US" sz="4599">
                <a:solidFill>
                  <a:srgbClr val="FFFBFB"/>
                </a:solidFill>
                <a:latin typeface="Saira Bold"/>
                <a:ea typeface="Saira Bold"/>
                <a:cs typeface="Saira Bold"/>
                <a:sym typeface="Saira Bold"/>
              </a:rPr>
              <a:t>Nguyễn Tăng Tài Phát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603410" y="3781134"/>
            <a:ext cx="11048848" cy="3392324"/>
          </a:xfrm>
          <a:prstGeom prst="rect">
            <a:avLst/>
          </a:prstGeom>
        </p:spPr>
        <p:txBody>
          <a:bodyPr lIns="0" tIns="0" rIns="0" bIns="0" rtlCol="0" anchor="t">
            <a:spAutoFit/>
          </a:bodyPr>
          <a:lstStyle/>
          <a:p>
            <a:pPr algn="l">
              <a:lnSpc>
                <a:spcPts val="5089"/>
              </a:lnSpc>
            </a:pPr>
            <a:endParaRPr/>
          </a:p>
          <a:p>
            <a:pPr marL="882533" lvl="1" indent="-441267" algn="l">
              <a:lnSpc>
                <a:spcPts val="5641"/>
              </a:lnSpc>
              <a:buFont typeface="Arial"/>
              <a:buChar char="•"/>
            </a:pPr>
            <a:r>
              <a:rPr lang="en-US" sz="4087">
                <a:solidFill>
                  <a:srgbClr val="F5FFF5"/>
                </a:solidFill>
                <a:latin typeface="DM Sans"/>
                <a:ea typeface="DM Sans"/>
                <a:cs typeface="DM Sans"/>
                <a:sym typeface="DM Sans"/>
              </a:rPr>
              <a:t>System Features (Request For Proposal)</a:t>
            </a:r>
          </a:p>
          <a:p>
            <a:pPr marL="882533" lvl="1" indent="-441267" algn="l">
              <a:lnSpc>
                <a:spcPts val="5641"/>
              </a:lnSpc>
              <a:buFont typeface="Arial"/>
              <a:buChar char="•"/>
            </a:pPr>
            <a:r>
              <a:rPr lang="en-US" sz="4087">
                <a:solidFill>
                  <a:srgbClr val="F5FFF5"/>
                </a:solidFill>
                <a:latin typeface="DM Sans"/>
                <a:ea typeface="DM Sans"/>
                <a:cs typeface="DM Sans"/>
                <a:sym typeface="DM Sans"/>
              </a:rPr>
              <a:t>Requirements Prioritization Spreadsheet</a:t>
            </a:r>
          </a:p>
          <a:p>
            <a:pPr marL="882533" lvl="1" indent="-441267" algn="l">
              <a:lnSpc>
                <a:spcPts val="5641"/>
              </a:lnSpc>
              <a:spcBef>
                <a:spcPct val="0"/>
              </a:spcBef>
              <a:buFont typeface="Arial"/>
              <a:buChar char="•"/>
            </a:pPr>
            <a:r>
              <a:rPr lang="en-US" sz="4087">
                <a:solidFill>
                  <a:srgbClr val="F5FFF5"/>
                </a:solidFill>
                <a:latin typeface="DM Sans"/>
                <a:ea typeface="DM Sans"/>
                <a:cs typeface="DM Sans"/>
                <a:sym typeface="DM Sans"/>
              </a:rPr>
              <a:t>Action Plan</a:t>
            </a:r>
          </a:p>
          <a:p>
            <a:pPr algn="l">
              <a:lnSpc>
                <a:spcPts val="5089"/>
              </a:lnSpc>
              <a:spcBef>
                <a:spcPct val="0"/>
              </a:spcBef>
            </a:pPr>
            <a:endParaRPr lang="en-US" sz="4087">
              <a:solidFill>
                <a:srgbClr val="F5FFF5"/>
              </a:solidFill>
              <a:latin typeface="DM Sans"/>
              <a:ea typeface="DM Sans"/>
              <a:cs typeface="DM Sans"/>
              <a:sym typeface="DM Sans"/>
            </a:endParaRPr>
          </a:p>
        </p:txBody>
      </p:sp>
      <p:sp>
        <p:nvSpPr>
          <p:cNvPr id="5" name="TextBox 5"/>
          <p:cNvSpPr txBox="1"/>
          <p:nvPr/>
        </p:nvSpPr>
        <p:spPr>
          <a:xfrm>
            <a:off x="3997149" y="3067138"/>
            <a:ext cx="5252085" cy="771145"/>
          </a:xfrm>
          <a:prstGeom prst="rect">
            <a:avLst/>
          </a:prstGeom>
        </p:spPr>
        <p:txBody>
          <a:bodyPr lIns="0" tIns="0" rIns="0" bIns="0" rtlCol="0" anchor="t">
            <a:spAutoFit/>
          </a:bodyPr>
          <a:lstStyle/>
          <a:p>
            <a:pPr algn="ctr">
              <a:lnSpc>
                <a:spcPts val="6347"/>
              </a:lnSpc>
              <a:spcBef>
                <a:spcPct val="0"/>
              </a:spcBef>
            </a:pPr>
            <a:r>
              <a:rPr lang="en-US" sz="4599">
                <a:solidFill>
                  <a:srgbClr val="FFFBFB"/>
                </a:solidFill>
                <a:latin typeface="Saira Bold"/>
                <a:ea typeface="Saira Bold"/>
                <a:cs typeface="Saira Bold"/>
                <a:sym typeface="Saira Bold"/>
              </a:rPr>
              <a:t>Nguyễn Trung Kiên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1247</Words>
  <Application>Microsoft Office PowerPoint</Application>
  <PresentationFormat>Custom</PresentationFormat>
  <Paragraphs>151</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DM Sans Italics</vt:lpstr>
      <vt:lpstr>Now Bold</vt:lpstr>
      <vt:lpstr>Times New Roman</vt:lpstr>
      <vt:lpstr>DM Sans</vt:lpstr>
      <vt:lpstr>Arial</vt:lpstr>
      <vt:lpstr>Calibri</vt:lpstr>
      <vt:lpstr>Saira Bold</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SWR302</dc:title>
  <cp:lastModifiedBy>PinkKyy Nevve</cp:lastModifiedBy>
  <cp:revision>2</cp:revision>
  <dcterms:created xsi:type="dcterms:W3CDTF">2006-08-16T00:00:00Z</dcterms:created>
  <dcterms:modified xsi:type="dcterms:W3CDTF">2024-07-17T03:09:00Z</dcterms:modified>
  <dc:identifier>DAGLB2e4my0</dc:identifier>
</cp:coreProperties>
</file>